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562" r:id="rId3"/>
    <p:sldId id="567" r:id="rId4"/>
    <p:sldId id="568" r:id="rId5"/>
    <p:sldId id="565" r:id="rId6"/>
    <p:sldId id="566" r:id="rId7"/>
    <p:sldId id="257" r:id="rId8"/>
    <p:sldId id="574" r:id="rId9"/>
    <p:sldId id="590" r:id="rId10"/>
    <p:sldId id="591" r:id="rId11"/>
    <p:sldId id="592" r:id="rId12"/>
    <p:sldId id="593" r:id="rId13"/>
    <p:sldId id="594" r:id="rId14"/>
    <p:sldId id="559" r:id="rId15"/>
    <p:sldId id="595" r:id="rId16"/>
    <p:sldId id="596" r:id="rId17"/>
    <p:sldId id="497" r:id="rId18"/>
    <p:sldId id="602" r:id="rId19"/>
    <p:sldId id="598" r:id="rId20"/>
    <p:sldId id="599" r:id="rId21"/>
    <p:sldId id="601" r:id="rId22"/>
    <p:sldId id="610" r:id="rId23"/>
    <p:sldId id="608" r:id="rId24"/>
    <p:sldId id="609" r:id="rId25"/>
    <p:sldId id="605" r:id="rId26"/>
    <p:sldId id="606" r:id="rId27"/>
    <p:sldId id="611" r:id="rId28"/>
    <p:sldId id="612" r:id="rId29"/>
    <p:sldId id="613" r:id="rId30"/>
    <p:sldId id="614" r:id="rId31"/>
    <p:sldId id="616" r:id="rId32"/>
    <p:sldId id="618" r:id="rId33"/>
    <p:sldId id="617" r:id="rId34"/>
    <p:sldId id="57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6"/>
    <p:restoredTop sz="75789"/>
  </p:normalViewPr>
  <p:slideViewPr>
    <p:cSldViewPr snapToGrid="0" snapToObjects="1" showGuides="1">
      <p:cViewPr varScale="1">
        <p:scale>
          <a:sx n="148" d="100"/>
          <a:sy n="148" d="100"/>
        </p:scale>
        <p:origin x="1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C64CAD-810C-BC4C-8C3A-AE3F20A06C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59F32FB-4BD7-9841-85E1-E59D01C197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5818C9-4F3A-394D-8B97-5244250BFC5F}" type="datetimeFigureOut">
              <a:rPr lang="en-US" smtClean="0"/>
              <a:t>4/4/22</a:t>
            </a:fld>
            <a:endParaRPr lang="en-US"/>
          </a:p>
        </p:txBody>
      </p:sp>
      <p:sp>
        <p:nvSpPr>
          <p:cNvPr id="4" name="Footer Placeholder 3">
            <a:extLst>
              <a:ext uri="{FF2B5EF4-FFF2-40B4-BE49-F238E27FC236}">
                <a16:creationId xmlns:a16="http://schemas.microsoft.com/office/drawing/2014/main" id="{B27CBD94-94A3-E741-9EFC-204B44FFD4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4BD5A4-C70E-E74F-B7AD-FE71A8D3F4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C7AD1C-B3CA-8D44-806F-05E24F7248B8}" type="slidenum">
              <a:rPr lang="en-US" smtClean="0"/>
              <a:t>‹#›</a:t>
            </a:fld>
            <a:endParaRPr lang="en-US"/>
          </a:p>
        </p:txBody>
      </p:sp>
    </p:spTree>
    <p:extLst>
      <p:ext uri="{BB962C8B-B14F-4D97-AF65-F5344CB8AC3E}">
        <p14:creationId xmlns:p14="http://schemas.microsoft.com/office/powerpoint/2010/main" val="5976272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E7369-FE7D-794A-917E-70EA5EE8408C}" type="datetimeFigureOut">
              <a:rPr lang="en-US" smtClean="0"/>
              <a:t>4/4/22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CC5A-C07E-EE47-AB07-8E8D8EB2A8C1}" type="slidenum">
              <a:rPr lang="en-US" smtClean="0"/>
              <a:t>‹#›</a:t>
            </a:fld>
            <a:endParaRPr lang="en-US"/>
          </a:p>
        </p:txBody>
      </p:sp>
    </p:spTree>
    <p:extLst>
      <p:ext uri="{BB962C8B-B14F-4D97-AF65-F5344CB8AC3E}">
        <p14:creationId xmlns:p14="http://schemas.microsoft.com/office/powerpoint/2010/main" val="35088110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a:t>
            </a:fld>
            <a:endParaRPr lang="en-US"/>
          </a:p>
        </p:txBody>
      </p:sp>
    </p:spTree>
    <p:extLst>
      <p:ext uri="{BB962C8B-B14F-4D97-AF65-F5344CB8AC3E}">
        <p14:creationId xmlns:p14="http://schemas.microsoft.com/office/powerpoint/2010/main" val="15879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species that associate with nitrogen-fixing bacteria have lower carbon costs to acquire nitrogen than species that acquire nitrogen via direct uptake when soil nitrogen is less available. </a:t>
            </a:r>
          </a:p>
          <a:p>
            <a:endParaRPr lang="en-US" dirty="0"/>
          </a:p>
          <a:p>
            <a:r>
              <a:rPr lang="en-US" dirty="0"/>
              <a:t>This may pose a competitive advantage to species that associate with nitrogen fixing bacteria, as species would be able to acquire more nitrogen from a carbon investment</a:t>
            </a:r>
          </a:p>
          <a:p>
            <a:endParaRPr lang="en-US" dirty="0"/>
          </a:p>
          <a:p>
            <a:r>
              <a:rPr lang="en-US" dirty="0"/>
              <a:t>However, as soil nitrogen availability increases, species that acquire nitrogen via direct uptake experience decreased carbon costs to acquire nitrogen, likely as a function of increased per-root nitrogen uptake.</a:t>
            </a:r>
          </a:p>
          <a:p>
            <a:endParaRPr lang="en-US" dirty="0"/>
          </a:p>
          <a:p>
            <a:r>
              <a:rPr lang="en-US" dirty="0"/>
              <a:t>Eventually, this may lead to a scenario where it is more advantageous for species to acquire nitrogen from direct uptake pathways than through nitrogen fixation, and could cause nitrogen-fixing species to switch away from nitrogen fixation to direct uptake to maximize nitrogen uptake from a belowground carbon investment</a:t>
            </a:r>
          </a:p>
        </p:txBody>
      </p:sp>
      <p:sp>
        <p:nvSpPr>
          <p:cNvPr id="4" name="Slide Number Placeholder 3"/>
          <p:cNvSpPr>
            <a:spLocks noGrp="1"/>
          </p:cNvSpPr>
          <p:nvPr>
            <p:ph type="sldNum" sz="quarter" idx="5"/>
          </p:nvPr>
        </p:nvSpPr>
        <p:spPr/>
        <p:txBody>
          <a:bodyPr/>
          <a:lstStyle/>
          <a:p>
            <a:fld id="{306ACC5A-C07E-EE47-AB07-8E8D8EB2A8C1}" type="slidenum">
              <a:rPr lang="en-US" smtClean="0"/>
              <a:t>10</a:t>
            </a:fld>
            <a:endParaRPr lang="en-US"/>
          </a:p>
        </p:txBody>
      </p:sp>
    </p:spTree>
    <p:extLst>
      <p:ext uri="{BB962C8B-B14F-4D97-AF65-F5344CB8AC3E}">
        <p14:creationId xmlns:p14="http://schemas.microsoft.com/office/powerpoint/2010/main" val="2806524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potential sources of variation in carbon costs to acquire nitrogen, we were interested in understanding how soil nitrogen availability and light availability influenced plant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14</a:t>
            </a:fld>
            <a:endParaRPr lang="en-US"/>
          </a:p>
        </p:txBody>
      </p:sp>
    </p:spTree>
    <p:extLst>
      <p:ext uri="{BB962C8B-B14F-4D97-AF65-F5344CB8AC3E}">
        <p14:creationId xmlns:p14="http://schemas.microsoft.com/office/powerpoint/2010/main" val="1040968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potential sources of variation in carbon costs to acquire nitrogen, we were interested in understanding how soil nitrogen availability and light availability influenced plant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15</a:t>
            </a:fld>
            <a:endParaRPr lang="en-US"/>
          </a:p>
        </p:txBody>
      </p:sp>
    </p:spTree>
    <p:extLst>
      <p:ext uri="{BB962C8B-B14F-4D97-AF65-F5344CB8AC3E}">
        <p14:creationId xmlns:p14="http://schemas.microsoft.com/office/powerpoint/2010/main" val="1373218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potential sources of variation in carbon costs to acquire nitrogen, we were interested in understanding how soil nitrogen availability and light availability influenced plant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16</a:t>
            </a:fld>
            <a:endParaRPr lang="en-US"/>
          </a:p>
        </p:txBody>
      </p:sp>
    </p:spTree>
    <p:extLst>
      <p:ext uri="{BB962C8B-B14F-4D97-AF65-F5344CB8AC3E}">
        <p14:creationId xmlns:p14="http://schemas.microsoft.com/office/powerpoint/2010/main" val="1949761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17</a:t>
            </a:fld>
            <a:endParaRPr lang="en-US"/>
          </a:p>
        </p:txBody>
      </p:sp>
    </p:spTree>
    <p:extLst>
      <p:ext uri="{BB962C8B-B14F-4D97-AF65-F5344CB8AC3E}">
        <p14:creationId xmlns:p14="http://schemas.microsoft.com/office/powerpoint/2010/main" val="4216435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18</a:t>
            </a:fld>
            <a:endParaRPr lang="en-US"/>
          </a:p>
        </p:txBody>
      </p:sp>
    </p:spTree>
    <p:extLst>
      <p:ext uri="{BB962C8B-B14F-4D97-AF65-F5344CB8AC3E}">
        <p14:creationId xmlns:p14="http://schemas.microsoft.com/office/powerpoint/2010/main" val="496284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19</a:t>
            </a:fld>
            <a:endParaRPr lang="en-US"/>
          </a:p>
        </p:txBody>
      </p:sp>
    </p:spTree>
    <p:extLst>
      <p:ext uri="{BB962C8B-B14F-4D97-AF65-F5344CB8AC3E}">
        <p14:creationId xmlns:p14="http://schemas.microsoft.com/office/powerpoint/2010/main" val="864028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20</a:t>
            </a:fld>
            <a:endParaRPr lang="en-US"/>
          </a:p>
        </p:txBody>
      </p:sp>
    </p:spTree>
    <p:extLst>
      <p:ext uri="{BB962C8B-B14F-4D97-AF65-F5344CB8AC3E}">
        <p14:creationId xmlns:p14="http://schemas.microsoft.com/office/powerpoint/2010/main" val="3204641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both leaf and whole plant traits for 6-10 individuals in each plot at each site</a:t>
            </a:r>
          </a:p>
          <a:p>
            <a:endParaRPr lang="en-US" dirty="0"/>
          </a:p>
          <a:p>
            <a:r>
              <a:rPr lang="en-US" dirty="0"/>
              <a:t>We extracted net photosynthesis rate at 400 ppm CO2 and estimated Rubisco carboxylation and RuBP regeneration rates using equations from Farquhar et al. (1980).</a:t>
            </a:r>
          </a:p>
          <a:p>
            <a:endParaRPr lang="en-US" dirty="0"/>
          </a:p>
          <a:p>
            <a:r>
              <a:rPr lang="en-US" dirty="0"/>
              <a:t>We also quantified leaf nitrogen per unit leaf area as leaf nitrogen content divided by specific leaf area. </a:t>
            </a:r>
          </a:p>
          <a:p>
            <a:endParaRPr lang="en-US" dirty="0"/>
          </a:p>
          <a:p>
            <a:r>
              <a:rPr lang="en-US" dirty="0"/>
              <a:t>We then calculated photosynthetic nitrogen use efficiency using leaf nitrogen per leaf area and net photosynthesis</a:t>
            </a:r>
          </a:p>
          <a:p>
            <a:endParaRPr lang="en-US" dirty="0"/>
          </a:p>
          <a:p>
            <a:r>
              <a:rPr lang="en-US" dirty="0"/>
              <a:t>Finally, we measured water-use efficiency using photosynthetic and stomatal conductance data extracted from each carbon dioxide response curve </a:t>
            </a:r>
          </a:p>
          <a:p>
            <a:endParaRPr lang="en-US" dirty="0"/>
          </a:p>
          <a:p>
            <a:r>
              <a:rPr lang="en-US" dirty="0"/>
              <a:t>At the whole plant level, we measured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21</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for P-model</a:t>
            </a:r>
          </a:p>
        </p:txBody>
      </p:sp>
      <p:sp>
        <p:nvSpPr>
          <p:cNvPr id="4" name="Slide Number Placeholder 3"/>
          <p:cNvSpPr>
            <a:spLocks noGrp="1"/>
          </p:cNvSpPr>
          <p:nvPr>
            <p:ph type="sldNum" sz="quarter" idx="5"/>
          </p:nvPr>
        </p:nvSpPr>
        <p:spPr/>
        <p:txBody>
          <a:bodyPr/>
          <a:lstStyle/>
          <a:p>
            <a:fld id="{306ACC5A-C07E-EE47-AB07-8E8D8EB2A8C1}" type="slidenum">
              <a:rPr lang="en-US" smtClean="0"/>
              <a:t>31</a:t>
            </a:fld>
            <a:endParaRPr lang="en-US"/>
          </a:p>
        </p:txBody>
      </p:sp>
    </p:spTree>
    <p:extLst>
      <p:ext uri="{BB962C8B-B14F-4D97-AF65-F5344CB8AC3E}">
        <p14:creationId xmlns:p14="http://schemas.microsoft.com/office/powerpoint/2010/main" val="281867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overly simplistic schematic that I hope will demonstrate this</a:t>
            </a:r>
          </a:p>
          <a:p>
            <a:endParaRPr lang="en-US" dirty="0"/>
          </a:p>
          <a:p>
            <a:r>
              <a:rPr lang="en-US" dirty="0"/>
              <a:t>Plants draw carbon dioxide in from the atmosphere and convert this to simple sugars</a:t>
            </a:r>
          </a:p>
        </p:txBody>
      </p:sp>
      <p:sp>
        <p:nvSpPr>
          <p:cNvPr id="4" name="Slide Number Placeholder 3"/>
          <p:cNvSpPr>
            <a:spLocks noGrp="1"/>
          </p:cNvSpPr>
          <p:nvPr>
            <p:ph type="sldNum" sz="quarter" idx="5"/>
          </p:nvPr>
        </p:nvSpPr>
        <p:spPr/>
        <p:txBody>
          <a:bodyPr/>
          <a:lstStyle/>
          <a:p>
            <a:fld id="{306ACC5A-C07E-EE47-AB07-8E8D8EB2A8C1}" type="slidenum">
              <a:rPr lang="en-US" smtClean="0"/>
              <a:t>2</a:t>
            </a:fld>
            <a:endParaRPr lang="en-US"/>
          </a:p>
        </p:txBody>
      </p:sp>
    </p:spTree>
    <p:extLst>
      <p:ext uri="{BB962C8B-B14F-4D97-AF65-F5344CB8AC3E}">
        <p14:creationId xmlns:p14="http://schemas.microsoft.com/office/powerpoint/2010/main" val="1033964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for P-model</a:t>
            </a:r>
          </a:p>
        </p:txBody>
      </p:sp>
      <p:sp>
        <p:nvSpPr>
          <p:cNvPr id="4" name="Slide Number Placeholder 3"/>
          <p:cNvSpPr>
            <a:spLocks noGrp="1"/>
          </p:cNvSpPr>
          <p:nvPr>
            <p:ph type="sldNum" sz="quarter" idx="5"/>
          </p:nvPr>
        </p:nvSpPr>
        <p:spPr/>
        <p:txBody>
          <a:bodyPr/>
          <a:lstStyle/>
          <a:p>
            <a:fld id="{306ACC5A-C07E-EE47-AB07-8E8D8EB2A8C1}" type="slidenum">
              <a:rPr lang="en-US" smtClean="0"/>
              <a:t>32</a:t>
            </a:fld>
            <a:endParaRPr lang="en-US"/>
          </a:p>
        </p:txBody>
      </p:sp>
    </p:spTree>
    <p:extLst>
      <p:ext uri="{BB962C8B-B14F-4D97-AF65-F5344CB8AC3E}">
        <p14:creationId xmlns:p14="http://schemas.microsoft.com/office/powerpoint/2010/main" val="3008155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for P-model</a:t>
            </a:r>
          </a:p>
        </p:txBody>
      </p:sp>
      <p:sp>
        <p:nvSpPr>
          <p:cNvPr id="4" name="Slide Number Placeholder 3"/>
          <p:cNvSpPr>
            <a:spLocks noGrp="1"/>
          </p:cNvSpPr>
          <p:nvPr>
            <p:ph type="sldNum" sz="quarter" idx="5"/>
          </p:nvPr>
        </p:nvSpPr>
        <p:spPr/>
        <p:txBody>
          <a:bodyPr/>
          <a:lstStyle/>
          <a:p>
            <a:fld id="{306ACC5A-C07E-EE47-AB07-8E8D8EB2A8C1}" type="slidenum">
              <a:rPr lang="en-US" smtClean="0"/>
              <a:t>33</a:t>
            </a:fld>
            <a:endParaRPr lang="en-US"/>
          </a:p>
        </p:txBody>
      </p:sp>
    </p:spTree>
    <p:extLst>
      <p:ext uri="{BB962C8B-B14F-4D97-AF65-F5344CB8AC3E}">
        <p14:creationId xmlns:p14="http://schemas.microsoft.com/office/powerpoint/2010/main" val="4096286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compare carbon costs to acquire nitrogen between species.</a:t>
            </a:r>
          </a:p>
          <a:p>
            <a:endParaRPr lang="en-US" dirty="0"/>
          </a:p>
          <a:p>
            <a:r>
              <a:rPr lang="en-US" dirty="0"/>
              <a:t>This is because cotton and soybean are not phylogenetically related and we are extremely limited in our ability to extrapolate these patterns to all nitrogen-fixing or non nitrogen-fixing species.</a:t>
            </a:r>
          </a:p>
          <a:p>
            <a:endParaRPr lang="en-US" dirty="0"/>
          </a:p>
          <a:p>
            <a:r>
              <a:rPr lang="en-US" dirty="0"/>
              <a:t>Therefore, future work will entail using a larger range of taxonomically related species to determine how generalizable these patterns are.</a:t>
            </a:r>
          </a:p>
          <a:p>
            <a:endParaRPr lang="en-US" dirty="0"/>
          </a:p>
          <a:p>
            <a:r>
              <a:rPr lang="en-US" dirty="0"/>
              <a:t>Additionally, this study was conducted over a short 5-week temporal scale, so there is also a need to evaluate these patterns across multiple spatiotemporal scales to determine the spatiotemporal range for which these patterns hold</a:t>
            </a:r>
          </a:p>
          <a:p>
            <a:endParaRPr lang="en-US" dirty="0"/>
          </a:p>
          <a:p>
            <a:r>
              <a:rPr lang="en-US" dirty="0"/>
              <a:t>Finally, we would love to evaluate the soil nitrogen threshold whereby nitrogen-fixing species shift from nitrogen fixation to direct uptake and to compare these results to patterns simulated by Earth system models.</a:t>
            </a:r>
          </a:p>
        </p:txBody>
      </p:sp>
      <p:sp>
        <p:nvSpPr>
          <p:cNvPr id="4" name="Slide Number Placeholder 3"/>
          <p:cNvSpPr>
            <a:spLocks noGrp="1"/>
          </p:cNvSpPr>
          <p:nvPr>
            <p:ph type="sldNum" sz="quarter" idx="5"/>
          </p:nvPr>
        </p:nvSpPr>
        <p:spPr/>
        <p:txBody>
          <a:bodyPr/>
          <a:lstStyle/>
          <a:p>
            <a:fld id="{306ACC5A-C07E-EE47-AB07-8E8D8EB2A8C1}" type="slidenum">
              <a:rPr lang="en-US" smtClean="0"/>
              <a:t>34</a:t>
            </a:fld>
            <a:endParaRPr lang="en-US"/>
          </a:p>
        </p:txBody>
      </p:sp>
    </p:spTree>
    <p:extLst>
      <p:ext uri="{BB962C8B-B14F-4D97-AF65-F5344CB8AC3E}">
        <p14:creationId xmlns:p14="http://schemas.microsoft.com/office/powerpoint/2010/main" val="166368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supports net primary production, and allows plants to allocate carbon toward two primary pathways</a:t>
            </a:r>
          </a:p>
        </p:txBody>
      </p:sp>
      <p:sp>
        <p:nvSpPr>
          <p:cNvPr id="4" name="Slide Number Placeholder 3"/>
          <p:cNvSpPr>
            <a:spLocks noGrp="1"/>
          </p:cNvSpPr>
          <p:nvPr>
            <p:ph type="sldNum" sz="quarter" idx="5"/>
          </p:nvPr>
        </p:nvSpPr>
        <p:spPr/>
        <p:txBody>
          <a:bodyPr/>
          <a:lstStyle/>
          <a:p>
            <a:fld id="{306ACC5A-C07E-EE47-AB07-8E8D8EB2A8C1}" type="slidenum">
              <a:rPr lang="en-US" smtClean="0"/>
              <a:t>3</a:t>
            </a:fld>
            <a:endParaRPr lang="en-US"/>
          </a:p>
        </p:txBody>
      </p:sp>
    </p:spTree>
    <p:extLst>
      <p:ext uri="{BB962C8B-B14F-4D97-AF65-F5344CB8AC3E}">
        <p14:creationId xmlns:p14="http://schemas.microsoft.com/office/powerpoint/2010/main" val="4101517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plants might use carbon to support whole plant growth. This may be through woody tissue production, leaf production and maintenance, or toward storage</a:t>
            </a:r>
          </a:p>
          <a:p>
            <a:endParaRPr lang="en-US" dirty="0"/>
          </a:p>
          <a:p>
            <a:r>
              <a:rPr lang="en-US" dirty="0"/>
              <a:t>Alternatively, plants might use carbon to support soil resource uptake. This can either be through fine root production, root exudation, or carbon exchange with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4</a:t>
            </a:fld>
            <a:endParaRPr lang="en-US"/>
          </a:p>
        </p:txBody>
      </p:sp>
    </p:spTree>
    <p:extLst>
      <p:ext uri="{BB962C8B-B14F-4D97-AF65-F5344CB8AC3E}">
        <p14:creationId xmlns:p14="http://schemas.microsoft.com/office/powerpoint/2010/main" val="80750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Plants use carbon allocated belowground to acquire important resources that support photosynthetic and metabolic demand. While there are a ton of different nutrients plants acquire, plants acquire nitrogen in the largest quantity. </a:t>
            </a:r>
          </a:p>
          <a:p>
            <a:endParaRPr lang="en-US" dirty="0"/>
          </a:p>
          <a:p>
            <a:r>
              <a:rPr lang="en-US" dirty="0"/>
              <a:t>Once acquired, nitrogen can be used for maintenance of structural tissue, production and maintenance of photosynthetic enzymes, and many other important functions that are critical for the growth, reproduction, and survival of an individual plant.</a:t>
            </a:r>
          </a:p>
        </p:txBody>
      </p:sp>
      <p:sp>
        <p:nvSpPr>
          <p:cNvPr id="4" name="Slide Number Placeholder 3"/>
          <p:cNvSpPr>
            <a:spLocks noGrp="1"/>
          </p:cNvSpPr>
          <p:nvPr>
            <p:ph type="sldNum" sz="quarter" idx="5"/>
          </p:nvPr>
        </p:nvSpPr>
        <p:spPr/>
        <p:txBody>
          <a:bodyPr/>
          <a:lstStyle/>
          <a:p>
            <a:fld id="{306ACC5A-C07E-EE47-AB07-8E8D8EB2A8C1}" type="slidenum">
              <a:rPr lang="en-US" smtClean="0"/>
              <a:t>5</a:t>
            </a:fld>
            <a:endParaRPr lang="en-US"/>
          </a:p>
        </p:txBody>
      </p:sp>
    </p:spTree>
    <p:extLst>
      <p:ext uri="{BB962C8B-B14F-4D97-AF65-F5344CB8AC3E}">
        <p14:creationId xmlns:p14="http://schemas.microsoft.com/office/powerpoint/2010/main" val="3163574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plants are not able to acquire nitrogen without first allocating carbon belowground. </a:t>
            </a:r>
          </a:p>
          <a:p>
            <a:endParaRPr lang="en-US" dirty="0"/>
          </a:p>
          <a:p>
            <a:r>
              <a:rPr lang="en-US" dirty="0"/>
              <a:t>Thus, there are inherent carbon costs associated with acquiring nitrogen. </a:t>
            </a:r>
          </a:p>
          <a:p>
            <a:endParaRPr lang="en-US" dirty="0"/>
          </a:p>
          <a:p>
            <a:r>
              <a:rPr lang="en-US" dirty="0"/>
              <a:t>These can include structural carbon costs associated with root production and maintenance, or active carbon costs associated with exchange of carbon to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6</a:t>
            </a:fld>
            <a:endParaRPr lang="en-US"/>
          </a:p>
        </p:txBody>
      </p:sp>
    </p:spTree>
    <p:extLst>
      <p:ext uri="{BB962C8B-B14F-4D97-AF65-F5344CB8AC3E}">
        <p14:creationId xmlns:p14="http://schemas.microsoft.com/office/powerpoint/2010/main" val="383528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carbon costs to acquire nitrogen are dynamic and therefore are likely to change with changing aboveground and belowground environmental conditions.</a:t>
            </a:r>
          </a:p>
          <a:p>
            <a:endParaRPr lang="en-US" dirty="0"/>
          </a:p>
          <a:p>
            <a:r>
              <a:rPr lang="en-US" dirty="0"/>
              <a:t>Belowground, soil nitrogen availability likely plays an important role in modifying these carbon costs. </a:t>
            </a:r>
          </a:p>
          <a:p>
            <a:endParaRPr lang="en-US" dirty="0"/>
          </a:p>
          <a:p>
            <a:r>
              <a:rPr lang="en-US" dirty="0"/>
              <a:t>This is because increases in soil nitrogen availability do not influence plant demand to acquire soil resources, and therefore likely do not have a large impact on the magnitude of belowground carbon investments. </a:t>
            </a:r>
          </a:p>
          <a:p>
            <a:endParaRPr lang="en-US" dirty="0"/>
          </a:p>
          <a:p>
            <a:r>
              <a:rPr lang="en-US" dirty="0"/>
              <a:t>Thus, if plants acquire additional nitrogen without a proportional change in belowground carbon, then carbon costs to acquire nitrogen would likely decrease with increasing soil nitrogen availability. </a:t>
            </a:r>
          </a:p>
          <a:p>
            <a:endParaRPr lang="en-US" dirty="0"/>
          </a:p>
          <a:p>
            <a:r>
              <a:rPr lang="en-US" dirty="0"/>
              <a:t>This could be indexed through increased per-root nitrogen uptake in species that acquire most of their nitrogen through direct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7</a:t>
            </a:fld>
            <a:endParaRPr lang="en-US"/>
          </a:p>
        </p:txBody>
      </p:sp>
    </p:spTree>
    <p:extLst>
      <p:ext uri="{BB962C8B-B14F-4D97-AF65-F5344CB8AC3E}">
        <p14:creationId xmlns:p14="http://schemas.microsoft.com/office/powerpoint/2010/main" val="22178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however, that effects of soil nitrogen availability on carbon costs to acquire nitrogen may be context dependent on species nitrogen acquisition strategy.</a:t>
            </a:r>
          </a:p>
          <a:p>
            <a:endParaRPr lang="en-US" dirty="0"/>
          </a:p>
          <a:p>
            <a:r>
              <a:rPr lang="en-US" dirty="0"/>
              <a:t>This has been shown in several modeling studies and meta-analyses in species that associate with different types of mycorrhizal fungi, species that associate with nitrogen fixing bacteria, and species that acquire nitrogen mostly via direct uptake</a:t>
            </a:r>
          </a:p>
          <a:p>
            <a:endParaRPr lang="en-US" dirty="0"/>
          </a:p>
          <a:p>
            <a:r>
              <a:rPr lang="en-US" dirty="0"/>
              <a:t>This figure describes the hypothesized relationship between soil nitrogen availability, represented on the x-axis, and carbon costs to acquire nitrogen, represented on the y-axis between two nitrogen acquisition strategies</a:t>
            </a:r>
          </a:p>
        </p:txBody>
      </p:sp>
      <p:sp>
        <p:nvSpPr>
          <p:cNvPr id="4" name="Slide Number Placeholder 3"/>
          <p:cNvSpPr>
            <a:spLocks noGrp="1"/>
          </p:cNvSpPr>
          <p:nvPr>
            <p:ph type="sldNum" sz="quarter" idx="5"/>
          </p:nvPr>
        </p:nvSpPr>
        <p:spPr/>
        <p:txBody>
          <a:bodyPr/>
          <a:lstStyle/>
          <a:p>
            <a:fld id="{306ACC5A-C07E-EE47-AB07-8E8D8EB2A8C1}" type="slidenum">
              <a:rPr lang="en-US" smtClean="0"/>
              <a:t>8</a:t>
            </a:fld>
            <a:endParaRPr lang="en-US"/>
          </a:p>
        </p:txBody>
      </p:sp>
    </p:spTree>
    <p:extLst>
      <p:ext uri="{BB962C8B-B14F-4D97-AF65-F5344CB8AC3E}">
        <p14:creationId xmlns:p14="http://schemas.microsoft.com/office/powerpoint/2010/main" val="2022542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that associate with nitrogen-fixing bacteria are represented by a yellow trendline and species that acquire nitrogen via direct uptake are represented by a green trendline</a:t>
            </a:r>
          </a:p>
        </p:txBody>
      </p:sp>
      <p:sp>
        <p:nvSpPr>
          <p:cNvPr id="4" name="Slide Number Placeholder 3"/>
          <p:cNvSpPr>
            <a:spLocks noGrp="1"/>
          </p:cNvSpPr>
          <p:nvPr>
            <p:ph type="sldNum" sz="quarter" idx="5"/>
          </p:nvPr>
        </p:nvSpPr>
        <p:spPr/>
        <p:txBody>
          <a:bodyPr/>
          <a:lstStyle/>
          <a:p>
            <a:fld id="{306ACC5A-C07E-EE47-AB07-8E8D8EB2A8C1}" type="slidenum">
              <a:rPr lang="en-US" smtClean="0"/>
              <a:t>9</a:t>
            </a:fld>
            <a:endParaRPr lang="en-US"/>
          </a:p>
        </p:txBody>
      </p:sp>
    </p:spTree>
    <p:extLst>
      <p:ext uri="{BB962C8B-B14F-4D97-AF65-F5344CB8AC3E}">
        <p14:creationId xmlns:p14="http://schemas.microsoft.com/office/powerpoint/2010/main" val="2094345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518B0-5D50-1F4D-BF77-338FF368AF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A0191A-2B06-A94B-B9B4-D38FE1BEC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9F55F3-5FCB-944A-B03F-0F23BCFE543D}"/>
              </a:ext>
            </a:extLst>
          </p:cNvPr>
          <p:cNvSpPr>
            <a:spLocks noGrp="1"/>
          </p:cNvSpPr>
          <p:nvPr>
            <p:ph type="dt" sz="half" idx="10"/>
          </p:nvPr>
        </p:nvSpPr>
        <p:spPr/>
        <p:txBody>
          <a:bodyPr/>
          <a:lstStyle/>
          <a:p>
            <a:fld id="{06F5F200-C08D-F947-A692-955C9B66881E}" type="datetime1">
              <a:rPr lang="en-US" smtClean="0"/>
              <a:t>4/4/22</a:t>
            </a:fld>
            <a:endParaRPr lang="en-US"/>
          </a:p>
        </p:txBody>
      </p:sp>
      <p:sp>
        <p:nvSpPr>
          <p:cNvPr id="5" name="Footer Placeholder 4">
            <a:extLst>
              <a:ext uri="{FF2B5EF4-FFF2-40B4-BE49-F238E27FC236}">
                <a16:creationId xmlns:a16="http://schemas.microsoft.com/office/drawing/2014/main" id="{E9BA8495-DE9E-024A-B37A-39CFDADE7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9B23B-1F19-4043-8D1B-889D818CA40F}"/>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47205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E6A7-C287-8745-B2EC-375DD8FC57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681AB-1243-4846-B60A-8C532B19BB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41F4C-5656-9647-BDB1-695C5BE4BC78}"/>
              </a:ext>
            </a:extLst>
          </p:cNvPr>
          <p:cNvSpPr>
            <a:spLocks noGrp="1"/>
          </p:cNvSpPr>
          <p:nvPr>
            <p:ph type="dt" sz="half" idx="10"/>
          </p:nvPr>
        </p:nvSpPr>
        <p:spPr/>
        <p:txBody>
          <a:bodyPr/>
          <a:lstStyle/>
          <a:p>
            <a:fld id="{4536E30F-5EAD-644E-825B-BF1A6362ADB3}" type="datetime1">
              <a:rPr lang="en-US" smtClean="0"/>
              <a:t>4/4/22</a:t>
            </a:fld>
            <a:endParaRPr lang="en-US"/>
          </a:p>
        </p:txBody>
      </p:sp>
      <p:sp>
        <p:nvSpPr>
          <p:cNvPr id="5" name="Footer Placeholder 4">
            <a:extLst>
              <a:ext uri="{FF2B5EF4-FFF2-40B4-BE49-F238E27FC236}">
                <a16:creationId xmlns:a16="http://schemas.microsoft.com/office/drawing/2014/main" id="{08AF59D8-0955-5149-8A84-54795D8DC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C9FB5-13BA-5046-BEC9-EAC0A7B7581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688531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F6EB47-010F-834D-B1BC-1D7FD7268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D8F0C6-0257-0D49-B7E6-10CF06D5F7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4D96C-B01E-0640-9398-1D60DC53CE69}"/>
              </a:ext>
            </a:extLst>
          </p:cNvPr>
          <p:cNvSpPr>
            <a:spLocks noGrp="1"/>
          </p:cNvSpPr>
          <p:nvPr>
            <p:ph type="dt" sz="half" idx="10"/>
          </p:nvPr>
        </p:nvSpPr>
        <p:spPr/>
        <p:txBody>
          <a:bodyPr/>
          <a:lstStyle/>
          <a:p>
            <a:fld id="{A665EE70-E5F7-904B-940F-ADDF158F9A82}" type="datetime1">
              <a:rPr lang="en-US" smtClean="0"/>
              <a:t>4/4/22</a:t>
            </a:fld>
            <a:endParaRPr lang="en-US"/>
          </a:p>
        </p:txBody>
      </p:sp>
      <p:sp>
        <p:nvSpPr>
          <p:cNvPr id="5" name="Footer Placeholder 4">
            <a:extLst>
              <a:ext uri="{FF2B5EF4-FFF2-40B4-BE49-F238E27FC236}">
                <a16:creationId xmlns:a16="http://schemas.microsoft.com/office/drawing/2014/main" id="{51D2DF24-1347-6C4B-945F-D6A34F79E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A2EC7-93FF-3B4B-8D49-01D0F825F39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48874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3332-CA75-FC4D-819E-C175F37F12B7}"/>
              </a:ext>
            </a:extLst>
          </p:cNvPr>
          <p:cNvSpPr>
            <a:spLocks noGrp="1"/>
          </p:cNvSpPr>
          <p:nvPr>
            <p:ph type="title"/>
          </p:nvPr>
        </p:nvSpPr>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1B28464-C6A1-1346-A93F-803740F42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173BA-450A-EC4A-8257-A891D96A08A9}"/>
              </a:ext>
            </a:extLst>
          </p:cNvPr>
          <p:cNvSpPr>
            <a:spLocks noGrp="1"/>
          </p:cNvSpPr>
          <p:nvPr>
            <p:ph type="dt" sz="half" idx="10"/>
          </p:nvPr>
        </p:nvSpPr>
        <p:spPr/>
        <p:txBody>
          <a:bodyPr/>
          <a:lstStyle/>
          <a:p>
            <a:fld id="{32CC85F1-1A02-DC4D-9088-AB656E33CC8C}" type="datetime1">
              <a:rPr lang="en-US" smtClean="0"/>
              <a:t>4/4/22</a:t>
            </a:fld>
            <a:endParaRPr lang="en-US" dirty="0"/>
          </a:p>
        </p:txBody>
      </p:sp>
      <p:sp>
        <p:nvSpPr>
          <p:cNvPr id="5" name="Footer Placeholder 4">
            <a:extLst>
              <a:ext uri="{FF2B5EF4-FFF2-40B4-BE49-F238E27FC236}">
                <a16:creationId xmlns:a16="http://schemas.microsoft.com/office/drawing/2014/main" id="{CD1F356E-69CA-534B-A58B-12450090D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1B95E-C14A-5145-8B4A-18D548EBE63B}"/>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63378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1E56-1E7C-A146-B2AD-7825D280B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317D2D-B065-C747-A610-A4D128AD1B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3CF16-E79C-EF47-B8C5-716CEFB858D7}"/>
              </a:ext>
            </a:extLst>
          </p:cNvPr>
          <p:cNvSpPr>
            <a:spLocks noGrp="1"/>
          </p:cNvSpPr>
          <p:nvPr>
            <p:ph type="dt" sz="half" idx="10"/>
          </p:nvPr>
        </p:nvSpPr>
        <p:spPr/>
        <p:txBody>
          <a:bodyPr/>
          <a:lstStyle/>
          <a:p>
            <a:fld id="{52B19236-3CFE-A240-8429-0F37AC933781}" type="datetime1">
              <a:rPr lang="en-US" smtClean="0"/>
              <a:t>4/4/22</a:t>
            </a:fld>
            <a:endParaRPr lang="en-US"/>
          </a:p>
        </p:txBody>
      </p:sp>
      <p:sp>
        <p:nvSpPr>
          <p:cNvPr id="5" name="Footer Placeholder 4">
            <a:extLst>
              <a:ext uri="{FF2B5EF4-FFF2-40B4-BE49-F238E27FC236}">
                <a16:creationId xmlns:a16="http://schemas.microsoft.com/office/drawing/2014/main" id="{E4A85446-E966-364E-8DCF-CC94B7135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276DE-CFC1-C546-86F5-F336803CEEA5}"/>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338659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3911-5940-B548-8E43-1C4EE8D6D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8DD2D5-0D9C-E04A-9BC6-E0B257B272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5CBA-1C23-8648-8FBC-2237EC898A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C6C876-0051-6642-B762-7DBB2E74021E}"/>
              </a:ext>
            </a:extLst>
          </p:cNvPr>
          <p:cNvSpPr>
            <a:spLocks noGrp="1"/>
          </p:cNvSpPr>
          <p:nvPr>
            <p:ph type="dt" sz="half" idx="10"/>
          </p:nvPr>
        </p:nvSpPr>
        <p:spPr/>
        <p:txBody>
          <a:bodyPr/>
          <a:lstStyle/>
          <a:p>
            <a:fld id="{2AF4D2F6-CA42-A34F-B703-885415B07937}" type="datetime1">
              <a:rPr lang="en-US" smtClean="0"/>
              <a:t>4/4/22</a:t>
            </a:fld>
            <a:endParaRPr lang="en-US"/>
          </a:p>
        </p:txBody>
      </p:sp>
      <p:sp>
        <p:nvSpPr>
          <p:cNvPr id="6" name="Footer Placeholder 5">
            <a:extLst>
              <a:ext uri="{FF2B5EF4-FFF2-40B4-BE49-F238E27FC236}">
                <a16:creationId xmlns:a16="http://schemas.microsoft.com/office/drawing/2014/main" id="{57A94DC7-F52B-7E42-9921-378A2F027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78E3CD-5D84-264E-B1E2-D80B63B98474}"/>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6976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853-C293-D548-83E1-AE70A08622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DE1E89-E762-B84A-AAC4-04942B8936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CCD928-FC16-7841-8AD8-ABC3BB3B0C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DFEF75-5A07-2E46-A10A-D414A5BA7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F40928-F474-A743-8566-2ED718198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05A5DC-526F-124F-ADA1-4BC6F9B771C7}"/>
              </a:ext>
            </a:extLst>
          </p:cNvPr>
          <p:cNvSpPr>
            <a:spLocks noGrp="1"/>
          </p:cNvSpPr>
          <p:nvPr>
            <p:ph type="dt" sz="half" idx="10"/>
          </p:nvPr>
        </p:nvSpPr>
        <p:spPr/>
        <p:txBody>
          <a:bodyPr/>
          <a:lstStyle/>
          <a:p>
            <a:fld id="{4817D5CD-8AFB-9A40-A468-EDC6EF897360}" type="datetime1">
              <a:rPr lang="en-US" smtClean="0"/>
              <a:t>4/4/22</a:t>
            </a:fld>
            <a:endParaRPr lang="en-US"/>
          </a:p>
        </p:txBody>
      </p:sp>
      <p:sp>
        <p:nvSpPr>
          <p:cNvPr id="8" name="Footer Placeholder 7">
            <a:extLst>
              <a:ext uri="{FF2B5EF4-FFF2-40B4-BE49-F238E27FC236}">
                <a16:creationId xmlns:a16="http://schemas.microsoft.com/office/drawing/2014/main" id="{A5C4D060-28AF-9E49-AF39-2C72722751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566618-9A97-894F-8A48-7A1B87D87F7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406271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EBB1-48C6-954F-804F-E7653E728C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67FDF9-0ED4-5B46-B6EC-51F6A1CBA597}"/>
              </a:ext>
            </a:extLst>
          </p:cNvPr>
          <p:cNvSpPr>
            <a:spLocks noGrp="1"/>
          </p:cNvSpPr>
          <p:nvPr>
            <p:ph type="dt" sz="half" idx="10"/>
          </p:nvPr>
        </p:nvSpPr>
        <p:spPr/>
        <p:txBody>
          <a:bodyPr/>
          <a:lstStyle/>
          <a:p>
            <a:fld id="{14938A67-DF72-8D4A-A8B3-A3E3604E14D6}" type="datetime1">
              <a:rPr lang="en-US" smtClean="0"/>
              <a:t>4/4/22</a:t>
            </a:fld>
            <a:endParaRPr lang="en-US"/>
          </a:p>
        </p:txBody>
      </p:sp>
      <p:sp>
        <p:nvSpPr>
          <p:cNvPr id="4" name="Footer Placeholder 3">
            <a:extLst>
              <a:ext uri="{FF2B5EF4-FFF2-40B4-BE49-F238E27FC236}">
                <a16:creationId xmlns:a16="http://schemas.microsoft.com/office/drawing/2014/main" id="{D60581ED-CB81-A343-B9D7-A6CE9AFA68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F09C22-A707-6B4F-A7B0-AE21E0621D0B}"/>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813667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DF53F1-2F89-2840-AB98-E68DA60F9C91}"/>
              </a:ext>
            </a:extLst>
          </p:cNvPr>
          <p:cNvSpPr>
            <a:spLocks noGrp="1"/>
          </p:cNvSpPr>
          <p:nvPr>
            <p:ph type="dt" sz="half" idx="10"/>
          </p:nvPr>
        </p:nvSpPr>
        <p:spPr/>
        <p:txBody>
          <a:bodyPr/>
          <a:lstStyle/>
          <a:p>
            <a:fld id="{D6A2E467-4813-EF41-B8B0-A1C0FBE71C1D}" type="datetime1">
              <a:rPr lang="en-US" smtClean="0"/>
              <a:t>4/4/22</a:t>
            </a:fld>
            <a:endParaRPr lang="en-US"/>
          </a:p>
        </p:txBody>
      </p:sp>
      <p:sp>
        <p:nvSpPr>
          <p:cNvPr id="3" name="Footer Placeholder 2">
            <a:extLst>
              <a:ext uri="{FF2B5EF4-FFF2-40B4-BE49-F238E27FC236}">
                <a16:creationId xmlns:a16="http://schemas.microsoft.com/office/drawing/2014/main" id="{BC83A79D-28FC-5B41-B0B3-F6C1D34C6A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83A2B0-D768-8845-9D87-327A7D31E6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98198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AC0A-95AB-2248-9E09-CFF76A1FC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2CBAE0-D52A-2D48-8633-26505D83C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B902C9-7A6F-0142-AC6D-A5EBB808A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A887A-10F1-7349-BE33-480FEF68C8A1}"/>
              </a:ext>
            </a:extLst>
          </p:cNvPr>
          <p:cNvSpPr>
            <a:spLocks noGrp="1"/>
          </p:cNvSpPr>
          <p:nvPr>
            <p:ph type="dt" sz="half" idx="10"/>
          </p:nvPr>
        </p:nvSpPr>
        <p:spPr/>
        <p:txBody>
          <a:bodyPr/>
          <a:lstStyle/>
          <a:p>
            <a:fld id="{863E3E1B-E867-2D4F-90D6-BAF88DB1C044}" type="datetime1">
              <a:rPr lang="en-US" smtClean="0"/>
              <a:t>4/4/22</a:t>
            </a:fld>
            <a:endParaRPr lang="en-US"/>
          </a:p>
        </p:txBody>
      </p:sp>
      <p:sp>
        <p:nvSpPr>
          <p:cNvPr id="6" name="Footer Placeholder 5">
            <a:extLst>
              <a:ext uri="{FF2B5EF4-FFF2-40B4-BE49-F238E27FC236}">
                <a16:creationId xmlns:a16="http://schemas.microsoft.com/office/drawing/2014/main" id="{9E2BCA22-D67B-FC44-9344-E7C0C9C8C9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4F29F-FEF2-344F-8400-B65707F595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3903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848B-DD22-1F4E-8FAB-5E76EF146D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05DEE3-4607-1A4D-88E3-4568F317A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37017F-6EC4-4546-BD1A-B607A42B8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120B1-07F0-9643-830F-0486E33CC840}"/>
              </a:ext>
            </a:extLst>
          </p:cNvPr>
          <p:cNvSpPr>
            <a:spLocks noGrp="1"/>
          </p:cNvSpPr>
          <p:nvPr>
            <p:ph type="dt" sz="half" idx="10"/>
          </p:nvPr>
        </p:nvSpPr>
        <p:spPr/>
        <p:txBody>
          <a:bodyPr/>
          <a:lstStyle/>
          <a:p>
            <a:fld id="{DF0D4FC1-2FDC-BD4E-9EA8-FCC83ABD69B5}" type="datetime1">
              <a:rPr lang="en-US" smtClean="0"/>
              <a:t>4/4/22</a:t>
            </a:fld>
            <a:endParaRPr lang="en-US"/>
          </a:p>
        </p:txBody>
      </p:sp>
      <p:sp>
        <p:nvSpPr>
          <p:cNvPr id="6" name="Footer Placeholder 5">
            <a:extLst>
              <a:ext uri="{FF2B5EF4-FFF2-40B4-BE49-F238E27FC236}">
                <a16:creationId xmlns:a16="http://schemas.microsoft.com/office/drawing/2014/main" id="{D89B1780-8BC7-684C-8284-2656872FA4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70E3B4-3E7E-AE44-8112-7997F905181E}"/>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1912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C23BBA-3DB2-7142-B0A4-BD6F044CF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927867-34E6-4744-B9C3-4F0232F762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94DEC-4EFC-994E-A9BC-154234CF6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5A65A4-545F-5446-99F6-CE937DA20C0D}" type="datetime1">
              <a:rPr lang="en-US" smtClean="0"/>
              <a:t>4/4/22</a:t>
            </a:fld>
            <a:endParaRPr lang="en-US"/>
          </a:p>
        </p:txBody>
      </p:sp>
      <p:sp>
        <p:nvSpPr>
          <p:cNvPr id="5" name="Footer Placeholder 4">
            <a:extLst>
              <a:ext uri="{FF2B5EF4-FFF2-40B4-BE49-F238E27FC236}">
                <a16:creationId xmlns:a16="http://schemas.microsoft.com/office/drawing/2014/main" id="{91F0E638-5D28-B140-8AD5-4093DE34F5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BC7B98-A002-3B4C-93FB-80176EB33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A98113-336F-9B45-8EFC-8465E05DBE81}" type="slidenum">
              <a:rPr lang="en-US" smtClean="0"/>
              <a:t>‹#›</a:t>
            </a:fld>
            <a:endParaRPr lang="en-US"/>
          </a:p>
        </p:txBody>
      </p:sp>
    </p:spTree>
    <p:extLst>
      <p:ext uri="{BB962C8B-B14F-4D97-AF65-F5344CB8AC3E}">
        <p14:creationId xmlns:p14="http://schemas.microsoft.com/office/powerpoint/2010/main" val="362920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5099-443A-3D4C-BB69-1BD309F0D9D9}"/>
              </a:ext>
            </a:extLst>
          </p:cNvPr>
          <p:cNvSpPr>
            <a:spLocks noGrp="1"/>
          </p:cNvSpPr>
          <p:nvPr>
            <p:ph type="ctrTitle"/>
          </p:nvPr>
        </p:nvSpPr>
        <p:spPr>
          <a:xfrm>
            <a:off x="448733" y="897466"/>
            <a:ext cx="11294534" cy="2242549"/>
          </a:xfrm>
          <a:solidFill>
            <a:schemeClr val="lt1">
              <a:alpha val="82000"/>
            </a:schemeClr>
          </a:solidFill>
          <a:ln w="38100"/>
        </p:spPr>
        <p:style>
          <a:lnRef idx="2">
            <a:schemeClr val="dk1"/>
          </a:lnRef>
          <a:fillRef idx="1">
            <a:schemeClr val="lt1"/>
          </a:fillRef>
          <a:effectRef idx="0">
            <a:schemeClr val="dk1"/>
          </a:effectRef>
          <a:fontRef idx="minor">
            <a:schemeClr val="dk1"/>
          </a:fontRef>
        </p:style>
        <p:txBody>
          <a:bodyPr>
            <a:noAutofit/>
          </a:bodyPr>
          <a:lstStyle/>
          <a:p>
            <a:pPr>
              <a:lnSpc>
                <a:spcPct val="100000"/>
              </a:lnSpc>
            </a:pPr>
            <a:r>
              <a:rPr lang="en-US" sz="3200" b="1" dirty="0">
                <a:solidFill>
                  <a:schemeClr val="accent1"/>
                </a:solidFill>
                <a:latin typeface="Arial" panose="020B0604020202020204" pitchFamily="34" charset="0"/>
                <a:cs typeface="Arial" panose="020B0604020202020204" pitchFamily="34" charset="0"/>
              </a:rPr>
              <a:t>Inoculation status and soil nitrogen fertilization modifies carbon costs to acquire nitrogen in </a:t>
            </a:r>
            <a:r>
              <a:rPr lang="en-US" sz="3200" b="1" i="1" dirty="0">
                <a:solidFill>
                  <a:schemeClr val="accent1"/>
                </a:solidFill>
                <a:latin typeface="Arial" panose="020B0604020202020204" pitchFamily="34" charset="0"/>
                <a:cs typeface="Arial" panose="020B0604020202020204" pitchFamily="34" charset="0"/>
              </a:rPr>
              <a:t>Glycine max</a:t>
            </a:r>
            <a:r>
              <a:rPr lang="en-US" sz="3200" b="1" dirty="0">
                <a:solidFill>
                  <a:schemeClr val="accent1"/>
                </a:solidFill>
                <a:latin typeface="Arial" panose="020B0604020202020204" pitchFamily="34" charset="0"/>
                <a:cs typeface="Arial" panose="020B0604020202020204" pitchFamily="34" charset="0"/>
              </a:rPr>
              <a:t> L.: implications for water-nitrogen economics and nutrient allocation strategies in nitrogen-fixing species</a:t>
            </a:r>
          </a:p>
        </p:txBody>
      </p:sp>
      <p:sp>
        <p:nvSpPr>
          <p:cNvPr id="5" name="Slide Number Placeholder 4">
            <a:extLst>
              <a:ext uri="{FF2B5EF4-FFF2-40B4-BE49-F238E27FC236}">
                <a16:creationId xmlns:a16="http://schemas.microsoft.com/office/drawing/2014/main" id="{20277473-8F63-274C-B782-E528BC1F0AF6}"/>
              </a:ext>
            </a:extLst>
          </p:cNvPr>
          <p:cNvSpPr>
            <a:spLocks noGrp="1"/>
          </p:cNvSpPr>
          <p:nvPr>
            <p:ph type="sldNum" sz="quarter" idx="12"/>
          </p:nvPr>
        </p:nvSpPr>
        <p:spPr/>
        <p:txBody>
          <a:bodyPr/>
          <a:lstStyle/>
          <a:p>
            <a:fld id="{0FA98113-336F-9B45-8EFC-8465E05DBE81}" type="slidenum">
              <a:rPr lang="en-US" smtClean="0"/>
              <a:t>1</a:t>
            </a:fld>
            <a:endParaRPr lang="en-US"/>
          </a:p>
        </p:txBody>
      </p:sp>
      <p:sp>
        <p:nvSpPr>
          <p:cNvPr id="6" name="TextBox 5">
            <a:extLst>
              <a:ext uri="{FF2B5EF4-FFF2-40B4-BE49-F238E27FC236}">
                <a16:creationId xmlns:a16="http://schemas.microsoft.com/office/drawing/2014/main" id="{A7A06BEA-1003-D44A-8391-EDDC65BF597D}"/>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a:t>
            </a:fld>
            <a:endParaRPr lang="en-US" sz="1200" dirty="0"/>
          </a:p>
        </p:txBody>
      </p:sp>
    </p:spTree>
    <p:extLst>
      <p:ext uri="{BB962C8B-B14F-4D97-AF65-F5344CB8AC3E}">
        <p14:creationId xmlns:p14="http://schemas.microsoft.com/office/powerpoint/2010/main" val="2683220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10</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Tree>
    <p:extLst>
      <p:ext uri="{BB962C8B-B14F-4D97-AF65-F5344CB8AC3E}">
        <p14:creationId xmlns:p14="http://schemas.microsoft.com/office/powerpoint/2010/main" val="3235630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345103-FD9D-3D43-8091-EA3555E5BB3D}"/>
              </a:ext>
            </a:extLst>
          </p:cNvPr>
          <p:cNvSpPr>
            <a:spLocks noGrp="1"/>
          </p:cNvSpPr>
          <p:nvPr>
            <p:ph type="title"/>
          </p:nvPr>
        </p:nvSpPr>
        <p:spPr>
          <a:xfrm>
            <a:off x="838200" y="365125"/>
            <a:ext cx="10515600" cy="1325563"/>
          </a:xfrm>
        </p:spPr>
        <p:txBody>
          <a:bodyPr>
            <a:normAutofit/>
          </a:bodyPr>
          <a:lstStyle/>
          <a:p>
            <a:r>
              <a:rPr lang="en-US" sz="2800" b="1" dirty="0">
                <a:latin typeface="Arial" panose="020B0604020202020204" pitchFamily="34" charset="0"/>
                <a:cs typeface="Arial" panose="020B0604020202020204" pitchFamily="34" charset="0"/>
              </a:rPr>
              <a:t>Increasing soil nitrogen availability should reduce nitrogen acquisition via nitrogen fixation due to a shift toward direct uptake</a:t>
            </a:r>
          </a:p>
        </p:txBody>
      </p:sp>
      <p:pic>
        <p:nvPicPr>
          <p:cNvPr id="9" name="Picture 8" descr="Chart, scatter chart&#10;&#10;Description automatically generated">
            <a:extLst>
              <a:ext uri="{FF2B5EF4-FFF2-40B4-BE49-F238E27FC236}">
                <a16:creationId xmlns:a16="http://schemas.microsoft.com/office/drawing/2014/main" id="{D320EF22-B1AF-BF41-8037-A78DE1752226}"/>
              </a:ext>
            </a:extLst>
          </p:cNvPr>
          <p:cNvPicPr>
            <a:picLocks noChangeAspect="1"/>
          </p:cNvPicPr>
          <p:nvPr/>
        </p:nvPicPr>
        <p:blipFill>
          <a:blip r:embed="rId2"/>
          <a:stretch>
            <a:fillRect/>
          </a:stretch>
        </p:blipFill>
        <p:spPr>
          <a:xfrm>
            <a:off x="1301261" y="1911754"/>
            <a:ext cx="9589477" cy="4195396"/>
          </a:xfrm>
          <a:prstGeom prst="rect">
            <a:avLst/>
          </a:prstGeom>
        </p:spPr>
      </p:pic>
    </p:spTree>
    <p:extLst>
      <p:ext uri="{BB962C8B-B14F-4D97-AF65-F5344CB8AC3E}">
        <p14:creationId xmlns:p14="http://schemas.microsoft.com/office/powerpoint/2010/main" val="1383365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7AEC-DB07-184B-B86A-5D93B6C89AE5}"/>
              </a:ext>
            </a:extLst>
          </p:cNvPr>
          <p:cNvSpPr>
            <a:spLocks noGrp="1"/>
          </p:cNvSpPr>
          <p:nvPr>
            <p:ph type="title"/>
          </p:nvPr>
        </p:nvSpPr>
        <p:spPr/>
        <p:txBody>
          <a:bodyPr/>
          <a:lstStyle/>
          <a:p>
            <a:r>
              <a:rPr lang="en-US" dirty="0"/>
              <a:t>Shifts in carbon costs to acquire nitrogen may result in alterations in plant nutrient allocation strategies</a:t>
            </a:r>
          </a:p>
        </p:txBody>
      </p:sp>
      <p:pic>
        <p:nvPicPr>
          <p:cNvPr id="5" name="Picture 4">
            <a:extLst>
              <a:ext uri="{FF2B5EF4-FFF2-40B4-BE49-F238E27FC236}">
                <a16:creationId xmlns:a16="http://schemas.microsoft.com/office/drawing/2014/main" id="{C7D24DA0-5723-AD43-A4B2-E08FABF22722}"/>
              </a:ext>
            </a:extLst>
          </p:cNvPr>
          <p:cNvPicPr>
            <a:picLocks noChangeAspect="1"/>
          </p:cNvPicPr>
          <p:nvPr/>
        </p:nvPicPr>
        <p:blipFill>
          <a:blip r:embed="rId2"/>
          <a:stretch>
            <a:fillRect/>
          </a:stretch>
        </p:blipFill>
        <p:spPr>
          <a:xfrm>
            <a:off x="2058679" y="1884136"/>
            <a:ext cx="8074641" cy="4014554"/>
          </a:xfrm>
          <a:prstGeom prst="rect">
            <a:avLst/>
          </a:prstGeom>
        </p:spPr>
      </p:pic>
      <p:sp>
        <p:nvSpPr>
          <p:cNvPr id="6" name="TextBox 5">
            <a:extLst>
              <a:ext uri="{FF2B5EF4-FFF2-40B4-BE49-F238E27FC236}">
                <a16:creationId xmlns:a16="http://schemas.microsoft.com/office/drawing/2014/main" id="{04C0D4C6-5C26-8649-8DEB-A4F9B5B52DB3}"/>
              </a:ext>
            </a:extLst>
          </p:cNvPr>
          <p:cNvSpPr txBox="1"/>
          <p:nvPr/>
        </p:nvSpPr>
        <p:spPr>
          <a:xfrm>
            <a:off x="9319098" y="6560933"/>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et al. (2021) </a:t>
            </a:r>
            <a:r>
              <a:rPr lang="en-US" sz="1200" i="1" dirty="0">
                <a:latin typeface="Arial" panose="020B0604020202020204" pitchFamily="34" charset="0"/>
                <a:cs typeface="Arial" panose="020B0604020202020204" pitchFamily="34" charset="0"/>
              </a:rPr>
              <a:t>Ecol. Letters</a:t>
            </a:r>
          </a:p>
        </p:txBody>
      </p:sp>
      <p:sp>
        <p:nvSpPr>
          <p:cNvPr id="7" name="TextBox 6">
            <a:extLst>
              <a:ext uri="{FF2B5EF4-FFF2-40B4-BE49-F238E27FC236}">
                <a16:creationId xmlns:a16="http://schemas.microsoft.com/office/drawing/2014/main" id="{E9D4D3D6-C331-914E-9AF2-9A6E7B5B9421}"/>
              </a:ext>
            </a:extLst>
          </p:cNvPr>
          <p:cNvSpPr txBox="1"/>
          <p:nvPr/>
        </p:nvSpPr>
        <p:spPr>
          <a:xfrm>
            <a:off x="4313202" y="5828750"/>
            <a:ext cx="131121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Decreasing </a:t>
            </a:r>
            <a:r>
              <a:rPr lang="en-US" sz="1200" i="1" dirty="0" err="1">
                <a:latin typeface="Arial" panose="020B0604020202020204" pitchFamily="34" charset="0"/>
                <a:cs typeface="Arial" panose="020B0604020202020204" pitchFamily="34" charset="0"/>
              </a:rPr>
              <a:t>N</a:t>
            </a:r>
            <a:r>
              <a:rPr lang="en-US" sz="1200" baseline="-25000" dirty="0" err="1">
                <a:latin typeface="Arial" panose="020B0604020202020204" pitchFamily="34" charset="0"/>
                <a:cs typeface="Arial" panose="020B0604020202020204" pitchFamily="34" charset="0"/>
              </a:rPr>
              <a:t>cost</a:t>
            </a:r>
            <a:endParaRPr lang="en-US" sz="1200"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50E259C3-4E12-144A-ADF3-8C3F5D73D418}"/>
              </a:ext>
            </a:extLst>
          </p:cNvPr>
          <p:cNvCxnSpPr>
            <a:cxnSpLocks/>
          </p:cNvCxnSpPr>
          <p:nvPr/>
        </p:nvCxnSpPr>
        <p:spPr>
          <a:xfrm flipH="1">
            <a:off x="4390845" y="5833607"/>
            <a:ext cx="11530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880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7AEC-DB07-184B-B86A-5D93B6C89AE5}"/>
              </a:ext>
            </a:extLst>
          </p:cNvPr>
          <p:cNvSpPr>
            <a:spLocks noGrp="1"/>
          </p:cNvSpPr>
          <p:nvPr>
            <p:ph type="title"/>
          </p:nvPr>
        </p:nvSpPr>
        <p:spPr/>
        <p:txBody>
          <a:bodyPr/>
          <a:lstStyle/>
          <a:p>
            <a:r>
              <a:rPr lang="en-US" dirty="0"/>
              <a:t>Shifts in carbon costs to acquire nitrogen may result in alterations in plant nutrient allocation strategies</a:t>
            </a:r>
          </a:p>
        </p:txBody>
      </p:sp>
      <p:sp>
        <p:nvSpPr>
          <p:cNvPr id="6" name="TextBox 5">
            <a:extLst>
              <a:ext uri="{FF2B5EF4-FFF2-40B4-BE49-F238E27FC236}">
                <a16:creationId xmlns:a16="http://schemas.microsoft.com/office/drawing/2014/main" id="{04C0D4C6-5C26-8649-8DEB-A4F9B5B52DB3}"/>
              </a:ext>
            </a:extLst>
          </p:cNvPr>
          <p:cNvSpPr txBox="1"/>
          <p:nvPr/>
        </p:nvSpPr>
        <p:spPr>
          <a:xfrm>
            <a:off x="10623942" y="6560933"/>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et al. (</a:t>
            </a:r>
            <a:r>
              <a:rPr lang="en-US" sz="1200" i="1" dirty="0">
                <a:latin typeface="Arial" panose="020B0604020202020204" pitchFamily="34" charset="0"/>
                <a:cs typeface="Arial" panose="020B0604020202020204" pitchFamily="34" charset="0"/>
              </a:rPr>
              <a:t>in prep</a:t>
            </a:r>
            <a:r>
              <a:rPr lang="en-US" sz="1200" dirty="0">
                <a:latin typeface="Arial" panose="020B0604020202020204" pitchFamily="34" charset="0"/>
                <a:cs typeface="Arial" panose="020B0604020202020204" pitchFamily="34" charset="0"/>
              </a:rPr>
              <a:t>)</a:t>
            </a:r>
            <a:endParaRPr lang="en-US" sz="1200" i="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6032736-D47A-6347-B7EB-FF3245325830}"/>
              </a:ext>
            </a:extLst>
          </p:cNvPr>
          <p:cNvPicPr>
            <a:picLocks noChangeAspect="1"/>
          </p:cNvPicPr>
          <p:nvPr/>
        </p:nvPicPr>
        <p:blipFill>
          <a:blip r:embed="rId2"/>
          <a:stretch>
            <a:fillRect/>
          </a:stretch>
        </p:blipFill>
        <p:spPr>
          <a:xfrm>
            <a:off x="4214630" y="1690688"/>
            <a:ext cx="3762740" cy="4702629"/>
          </a:xfrm>
          <a:prstGeom prst="rect">
            <a:avLst/>
          </a:prstGeom>
        </p:spPr>
      </p:pic>
      <p:sp>
        <p:nvSpPr>
          <p:cNvPr id="4" name="TextBox 3">
            <a:extLst>
              <a:ext uri="{FF2B5EF4-FFF2-40B4-BE49-F238E27FC236}">
                <a16:creationId xmlns:a16="http://schemas.microsoft.com/office/drawing/2014/main" id="{65944985-4622-E644-938F-F699E4CBDA5A}"/>
              </a:ext>
            </a:extLst>
          </p:cNvPr>
          <p:cNvSpPr txBox="1"/>
          <p:nvPr/>
        </p:nvSpPr>
        <p:spPr>
          <a:xfrm>
            <a:off x="6607829" y="5653999"/>
            <a:ext cx="131121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Decreasing </a:t>
            </a:r>
            <a:r>
              <a:rPr lang="en-US" sz="1200" i="1" dirty="0" err="1">
                <a:latin typeface="Arial" panose="020B0604020202020204" pitchFamily="34" charset="0"/>
                <a:cs typeface="Arial" panose="020B0604020202020204" pitchFamily="34" charset="0"/>
              </a:rPr>
              <a:t>N</a:t>
            </a:r>
            <a:r>
              <a:rPr lang="en-US" sz="1200" baseline="-25000" dirty="0" err="1">
                <a:latin typeface="Arial" panose="020B0604020202020204" pitchFamily="34" charset="0"/>
                <a:cs typeface="Arial" panose="020B0604020202020204" pitchFamily="34" charset="0"/>
              </a:rPr>
              <a:t>cost</a:t>
            </a:r>
            <a:endParaRPr lang="en-US" sz="120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A5553870-EBA7-0E40-AB1E-A86DAE484243}"/>
              </a:ext>
            </a:extLst>
          </p:cNvPr>
          <p:cNvCxnSpPr/>
          <p:nvPr/>
        </p:nvCxnSpPr>
        <p:spPr>
          <a:xfrm>
            <a:off x="6697785" y="5653999"/>
            <a:ext cx="10918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060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How does nitrogen fixation and soil nitrogen availability influence plant carbon costs to acquire nitrogen?</a:t>
            </a:r>
          </a:p>
          <a:p>
            <a:endParaRPr lang="en-US" dirty="0"/>
          </a:p>
        </p:txBody>
      </p:sp>
    </p:spTree>
    <p:extLst>
      <p:ext uri="{BB962C8B-B14F-4D97-AF65-F5344CB8AC3E}">
        <p14:creationId xmlns:p14="http://schemas.microsoft.com/office/powerpoint/2010/main" val="3577877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How does nitrogen fixation and soil nitrogen availability influence plant carbon costs to acquire nitrogen?</a:t>
            </a:r>
          </a:p>
          <a:p>
            <a:endParaRPr lang="en-US" dirty="0"/>
          </a:p>
        </p:txBody>
      </p:sp>
      <p:sp>
        <p:nvSpPr>
          <p:cNvPr id="5" name="TextBox 4">
            <a:extLst>
              <a:ext uri="{FF2B5EF4-FFF2-40B4-BE49-F238E27FC236}">
                <a16:creationId xmlns:a16="http://schemas.microsoft.com/office/drawing/2014/main" id="{FB55CACA-39DF-874A-97DA-459254504B09}"/>
              </a:ext>
            </a:extLst>
          </p:cNvPr>
          <p:cNvSpPr txBox="1"/>
          <p:nvPr/>
        </p:nvSpPr>
        <p:spPr>
          <a:xfrm>
            <a:off x="693420" y="3181647"/>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Do plant carbon costs to acquire nitrogen modify tradeoffs between leaf nitrogen and water usage?</a:t>
            </a:r>
          </a:p>
          <a:p>
            <a:endParaRPr lang="en-US" dirty="0"/>
          </a:p>
        </p:txBody>
      </p:sp>
    </p:spTree>
    <p:extLst>
      <p:ext uri="{BB962C8B-B14F-4D97-AF65-F5344CB8AC3E}">
        <p14:creationId xmlns:p14="http://schemas.microsoft.com/office/powerpoint/2010/main" val="266237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How does nitrogen fixation and soil nitrogen availability influence plant carbon costs to acquire nitrogen?</a:t>
            </a:r>
          </a:p>
          <a:p>
            <a:endParaRPr lang="en-US" dirty="0"/>
          </a:p>
        </p:txBody>
      </p:sp>
      <p:sp>
        <p:nvSpPr>
          <p:cNvPr id="5" name="TextBox 4">
            <a:extLst>
              <a:ext uri="{FF2B5EF4-FFF2-40B4-BE49-F238E27FC236}">
                <a16:creationId xmlns:a16="http://schemas.microsoft.com/office/drawing/2014/main" id="{FB55CACA-39DF-874A-97DA-459254504B09}"/>
              </a:ext>
            </a:extLst>
          </p:cNvPr>
          <p:cNvSpPr txBox="1"/>
          <p:nvPr/>
        </p:nvSpPr>
        <p:spPr>
          <a:xfrm>
            <a:off x="693420" y="3181647"/>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Do plant carbon costs to acquire nitrogen modify tradeoffs between leaf nitrogen and water usage?</a:t>
            </a:r>
          </a:p>
          <a:p>
            <a:endParaRPr lang="en-US" dirty="0"/>
          </a:p>
        </p:txBody>
      </p:sp>
      <p:sp>
        <p:nvSpPr>
          <p:cNvPr id="8" name="TextBox 7">
            <a:extLst>
              <a:ext uri="{FF2B5EF4-FFF2-40B4-BE49-F238E27FC236}">
                <a16:creationId xmlns:a16="http://schemas.microsoft.com/office/drawing/2014/main" id="{56DDCF36-4A4F-6A4C-BDA2-CFBA85CFF1F7}"/>
              </a:ext>
            </a:extLst>
          </p:cNvPr>
          <p:cNvSpPr txBox="1"/>
          <p:nvPr/>
        </p:nvSpPr>
        <p:spPr>
          <a:xfrm>
            <a:off x="693420" y="4625410"/>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Do plant carbon costs to acquire nitrogen modify tradeoffs between leaf nitrogen allocation and whole plant growth?</a:t>
            </a:r>
          </a:p>
          <a:p>
            <a:endParaRPr lang="en-US" dirty="0"/>
          </a:p>
        </p:txBody>
      </p:sp>
    </p:spTree>
    <p:extLst>
      <p:ext uri="{BB962C8B-B14F-4D97-AF65-F5344CB8AC3E}">
        <p14:creationId xmlns:p14="http://schemas.microsoft.com/office/powerpoint/2010/main" val="531039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pic>
        <p:nvPicPr>
          <p:cNvPr id="7" name="Picture 6">
            <a:extLst>
              <a:ext uri="{FF2B5EF4-FFF2-40B4-BE49-F238E27FC236}">
                <a16:creationId xmlns:a16="http://schemas.microsoft.com/office/drawing/2014/main" id="{0AE58F1C-9ED8-4B49-BD66-906F0C98D84C}"/>
              </a:ext>
            </a:extLst>
          </p:cNvPr>
          <p:cNvPicPr>
            <a:picLocks noChangeAspect="1"/>
          </p:cNvPicPr>
          <p:nvPr/>
        </p:nvPicPr>
        <p:blipFill>
          <a:blip r:embed="rId3"/>
          <a:stretch>
            <a:fillRect/>
          </a:stretch>
        </p:blipFill>
        <p:spPr>
          <a:xfrm>
            <a:off x="7048500" y="0"/>
            <a:ext cx="5143500" cy="6858000"/>
          </a:xfrm>
          <a:prstGeom prst="rect">
            <a:avLst/>
          </a:prstGeom>
        </p:spPr>
      </p:pic>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
        <p:nvSpPr>
          <p:cNvPr id="15" name="TextBox 14">
            <a:extLst>
              <a:ext uri="{FF2B5EF4-FFF2-40B4-BE49-F238E27FC236}">
                <a16:creationId xmlns:a16="http://schemas.microsoft.com/office/drawing/2014/main" id="{B1A1FBCC-F48E-F54C-91DF-B03E022C36F7}"/>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5B80714-6E4E-6749-808D-0A22C6695E9F}"/>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8" name="TextBox 17">
            <a:extLst>
              <a:ext uri="{FF2B5EF4-FFF2-40B4-BE49-F238E27FC236}">
                <a16:creationId xmlns:a16="http://schemas.microsoft.com/office/drawing/2014/main" id="{4BB2586E-542A-3E4D-A2DF-F99688F8BAFC}"/>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9" name="TextBox 18">
            <a:extLst>
              <a:ext uri="{FF2B5EF4-FFF2-40B4-BE49-F238E27FC236}">
                <a16:creationId xmlns:a16="http://schemas.microsoft.com/office/drawing/2014/main" id="{F9C4762B-FBCD-8749-B9CF-621A65197CAC}"/>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0" name="TextBox 19">
            <a:extLst>
              <a:ext uri="{FF2B5EF4-FFF2-40B4-BE49-F238E27FC236}">
                <a16:creationId xmlns:a16="http://schemas.microsoft.com/office/drawing/2014/main" id="{EB07373E-33F6-C447-AFEE-C2BCA496B81C}"/>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2" name="TextBox 21">
            <a:extLst>
              <a:ext uri="{FF2B5EF4-FFF2-40B4-BE49-F238E27FC236}">
                <a16:creationId xmlns:a16="http://schemas.microsoft.com/office/drawing/2014/main" id="{290FB3EC-4CD7-194B-90CF-B92F592FD057}"/>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4" name="TextBox 23">
            <a:extLst>
              <a:ext uri="{FF2B5EF4-FFF2-40B4-BE49-F238E27FC236}">
                <a16:creationId xmlns:a16="http://schemas.microsoft.com/office/drawing/2014/main" id="{B7E9B16B-2587-E244-BAD4-F2A0DDE14698}"/>
              </a:ext>
            </a:extLst>
          </p:cNvPr>
          <p:cNvSpPr txBox="1"/>
          <p:nvPr/>
        </p:nvSpPr>
        <p:spPr>
          <a:xfrm>
            <a:off x="3128382" y="1831140"/>
            <a:ext cx="484428" cy="923330"/>
          </a:xfrm>
          <a:prstGeom prst="rect">
            <a:avLst/>
          </a:prstGeom>
          <a:noFill/>
        </p:spPr>
        <p:txBody>
          <a:bodyPr wrap="none" rtlCol="0">
            <a:spAutoFit/>
          </a:bodyPr>
          <a:lstStyle/>
          <a:p>
            <a:r>
              <a:rPr lang="en-US" sz="5400" dirty="0"/>
              <a:t>x</a:t>
            </a:r>
          </a:p>
        </p:txBody>
      </p:sp>
      <p:sp>
        <p:nvSpPr>
          <p:cNvPr id="25" name="TextBox 24">
            <a:extLst>
              <a:ext uri="{FF2B5EF4-FFF2-40B4-BE49-F238E27FC236}">
                <a16:creationId xmlns:a16="http://schemas.microsoft.com/office/drawing/2014/main" id="{D0E865F3-CD86-F64B-8701-87CAF8CC38BF}"/>
              </a:ext>
            </a:extLst>
          </p:cNvPr>
          <p:cNvSpPr txBox="1"/>
          <p:nvPr/>
        </p:nvSpPr>
        <p:spPr>
          <a:xfrm>
            <a:off x="274144" y="4364012"/>
            <a:ext cx="6185648" cy="2308324"/>
          </a:xfrm>
          <a:prstGeom prst="rect">
            <a:avLst/>
          </a:prstGeom>
          <a:noFill/>
          <a:ln w="38100">
            <a:noFill/>
          </a:ln>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A/</a:t>
            </a:r>
            <a:r>
              <a:rPr lang="en-US" i="1"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~5-6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sp>
        <p:nvSpPr>
          <p:cNvPr id="9" name="Rectangle 8">
            <a:extLst>
              <a:ext uri="{FF2B5EF4-FFF2-40B4-BE49-F238E27FC236}">
                <a16:creationId xmlns:a16="http://schemas.microsoft.com/office/drawing/2014/main" id="{BC59AFB1-4A9A-6642-A228-34439019252E}"/>
              </a:ext>
            </a:extLst>
          </p:cNvPr>
          <p:cNvSpPr/>
          <p:nvPr/>
        </p:nvSpPr>
        <p:spPr>
          <a:xfrm>
            <a:off x="207034" y="4291888"/>
            <a:ext cx="6581955" cy="2453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01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pic>
        <p:nvPicPr>
          <p:cNvPr id="7" name="Picture 6">
            <a:extLst>
              <a:ext uri="{FF2B5EF4-FFF2-40B4-BE49-F238E27FC236}">
                <a16:creationId xmlns:a16="http://schemas.microsoft.com/office/drawing/2014/main" id="{0AE58F1C-9ED8-4B49-BD66-906F0C98D84C}"/>
              </a:ext>
            </a:extLst>
          </p:cNvPr>
          <p:cNvPicPr>
            <a:picLocks noChangeAspect="1"/>
          </p:cNvPicPr>
          <p:nvPr/>
        </p:nvPicPr>
        <p:blipFill>
          <a:blip r:embed="rId3"/>
          <a:stretch>
            <a:fillRect/>
          </a:stretch>
        </p:blipFill>
        <p:spPr>
          <a:xfrm>
            <a:off x="7048500" y="0"/>
            <a:ext cx="5143500" cy="6858000"/>
          </a:xfrm>
          <a:prstGeom prst="rect">
            <a:avLst/>
          </a:prstGeom>
        </p:spPr>
      </p:pic>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
        <p:nvSpPr>
          <p:cNvPr id="15" name="TextBox 14">
            <a:extLst>
              <a:ext uri="{FF2B5EF4-FFF2-40B4-BE49-F238E27FC236}">
                <a16:creationId xmlns:a16="http://schemas.microsoft.com/office/drawing/2014/main" id="{B1A1FBCC-F48E-F54C-91DF-B03E022C36F7}"/>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5B80714-6E4E-6749-808D-0A22C6695E9F}"/>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8" name="TextBox 17">
            <a:extLst>
              <a:ext uri="{FF2B5EF4-FFF2-40B4-BE49-F238E27FC236}">
                <a16:creationId xmlns:a16="http://schemas.microsoft.com/office/drawing/2014/main" id="{4BB2586E-542A-3E4D-A2DF-F99688F8BAFC}"/>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9" name="TextBox 18">
            <a:extLst>
              <a:ext uri="{FF2B5EF4-FFF2-40B4-BE49-F238E27FC236}">
                <a16:creationId xmlns:a16="http://schemas.microsoft.com/office/drawing/2014/main" id="{F9C4762B-FBCD-8749-B9CF-621A65197CAC}"/>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0" name="TextBox 19">
            <a:extLst>
              <a:ext uri="{FF2B5EF4-FFF2-40B4-BE49-F238E27FC236}">
                <a16:creationId xmlns:a16="http://schemas.microsoft.com/office/drawing/2014/main" id="{EB07373E-33F6-C447-AFEE-C2BCA496B81C}"/>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2" name="TextBox 21">
            <a:extLst>
              <a:ext uri="{FF2B5EF4-FFF2-40B4-BE49-F238E27FC236}">
                <a16:creationId xmlns:a16="http://schemas.microsoft.com/office/drawing/2014/main" id="{290FB3EC-4CD7-194B-90CF-B92F592FD057}"/>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4" name="TextBox 23">
            <a:extLst>
              <a:ext uri="{FF2B5EF4-FFF2-40B4-BE49-F238E27FC236}">
                <a16:creationId xmlns:a16="http://schemas.microsoft.com/office/drawing/2014/main" id="{B7E9B16B-2587-E244-BAD4-F2A0DDE14698}"/>
              </a:ext>
            </a:extLst>
          </p:cNvPr>
          <p:cNvSpPr txBox="1"/>
          <p:nvPr/>
        </p:nvSpPr>
        <p:spPr>
          <a:xfrm>
            <a:off x="3128382" y="1831140"/>
            <a:ext cx="484428" cy="923330"/>
          </a:xfrm>
          <a:prstGeom prst="rect">
            <a:avLst/>
          </a:prstGeom>
          <a:noFill/>
        </p:spPr>
        <p:txBody>
          <a:bodyPr wrap="none" rtlCol="0">
            <a:spAutoFit/>
          </a:bodyPr>
          <a:lstStyle/>
          <a:p>
            <a:r>
              <a:rPr lang="en-US" sz="5400" dirty="0"/>
              <a:t>x</a:t>
            </a:r>
          </a:p>
        </p:txBody>
      </p:sp>
      <p:sp>
        <p:nvSpPr>
          <p:cNvPr id="25" name="TextBox 24">
            <a:extLst>
              <a:ext uri="{FF2B5EF4-FFF2-40B4-BE49-F238E27FC236}">
                <a16:creationId xmlns:a16="http://schemas.microsoft.com/office/drawing/2014/main" id="{D0E865F3-CD86-F64B-8701-87CAF8CC38BF}"/>
              </a:ext>
            </a:extLst>
          </p:cNvPr>
          <p:cNvSpPr txBox="1"/>
          <p:nvPr/>
        </p:nvSpPr>
        <p:spPr>
          <a:xfrm>
            <a:off x="274144" y="4364012"/>
            <a:ext cx="6185648" cy="2308324"/>
          </a:xfrm>
          <a:prstGeom prst="rect">
            <a:avLst/>
          </a:prstGeom>
          <a:noFill/>
          <a:ln w="38100">
            <a:noFill/>
          </a:ln>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A/</a:t>
            </a:r>
            <a:r>
              <a:rPr lang="en-US" i="1"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~5-6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sp>
        <p:nvSpPr>
          <p:cNvPr id="9" name="Rectangle 8">
            <a:extLst>
              <a:ext uri="{FF2B5EF4-FFF2-40B4-BE49-F238E27FC236}">
                <a16:creationId xmlns:a16="http://schemas.microsoft.com/office/drawing/2014/main" id="{BC59AFB1-4A9A-6642-A228-34439019252E}"/>
              </a:ext>
            </a:extLst>
          </p:cNvPr>
          <p:cNvSpPr/>
          <p:nvPr/>
        </p:nvSpPr>
        <p:spPr>
          <a:xfrm>
            <a:off x="207034" y="5072332"/>
            <a:ext cx="6581955" cy="167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025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pic>
        <p:nvPicPr>
          <p:cNvPr id="7" name="Picture 6">
            <a:extLst>
              <a:ext uri="{FF2B5EF4-FFF2-40B4-BE49-F238E27FC236}">
                <a16:creationId xmlns:a16="http://schemas.microsoft.com/office/drawing/2014/main" id="{0AE58F1C-9ED8-4B49-BD66-906F0C98D84C}"/>
              </a:ext>
            </a:extLst>
          </p:cNvPr>
          <p:cNvPicPr>
            <a:picLocks noChangeAspect="1"/>
          </p:cNvPicPr>
          <p:nvPr/>
        </p:nvPicPr>
        <p:blipFill>
          <a:blip r:embed="rId3"/>
          <a:stretch>
            <a:fillRect/>
          </a:stretch>
        </p:blipFill>
        <p:spPr>
          <a:xfrm>
            <a:off x="7048500" y="0"/>
            <a:ext cx="5143500" cy="6858000"/>
          </a:xfrm>
          <a:prstGeom prst="rect">
            <a:avLst/>
          </a:prstGeom>
        </p:spPr>
      </p:pic>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
        <p:nvSpPr>
          <p:cNvPr id="15" name="TextBox 14">
            <a:extLst>
              <a:ext uri="{FF2B5EF4-FFF2-40B4-BE49-F238E27FC236}">
                <a16:creationId xmlns:a16="http://schemas.microsoft.com/office/drawing/2014/main" id="{F69D209F-81C0-F54B-8E58-F92E408DE058}"/>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68FB570-FDB0-574F-B7B3-A38AC6D25B6B}"/>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8" name="TextBox 17">
            <a:extLst>
              <a:ext uri="{FF2B5EF4-FFF2-40B4-BE49-F238E27FC236}">
                <a16:creationId xmlns:a16="http://schemas.microsoft.com/office/drawing/2014/main" id="{5D391401-8B78-F449-8FF9-3DC31442754D}"/>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9" name="TextBox 18">
            <a:extLst>
              <a:ext uri="{FF2B5EF4-FFF2-40B4-BE49-F238E27FC236}">
                <a16:creationId xmlns:a16="http://schemas.microsoft.com/office/drawing/2014/main" id="{0F9EC70A-3ADE-1A4A-BF6A-E4EFDC7D5B84}"/>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0" name="TextBox 19">
            <a:extLst>
              <a:ext uri="{FF2B5EF4-FFF2-40B4-BE49-F238E27FC236}">
                <a16:creationId xmlns:a16="http://schemas.microsoft.com/office/drawing/2014/main" id="{EA045211-88B6-1742-BAC2-30A673197DF4}"/>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2" name="TextBox 21">
            <a:extLst>
              <a:ext uri="{FF2B5EF4-FFF2-40B4-BE49-F238E27FC236}">
                <a16:creationId xmlns:a16="http://schemas.microsoft.com/office/drawing/2014/main" id="{AB05F564-0621-AD49-BD03-33B5E2E3FB2D}"/>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4" name="TextBox 23">
            <a:extLst>
              <a:ext uri="{FF2B5EF4-FFF2-40B4-BE49-F238E27FC236}">
                <a16:creationId xmlns:a16="http://schemas.microsoft.com/office/drawing/2014/main" id="{F38DA3C3-6381-5046-ABA9-DBD61BCD7B55}"/>
              </a:ext>
            </a:extLst>
          </p:cNvPr>
          <p:cNvSpPr txBox="1"/>
          <p:nvPr/>
        </p:nvSpPr>
        <p:spPr>
          <a:xfrm>
            <a:off x="3128382" y="1831140"/>
            <a:ext cx="484428" cy="923330"/>
          </a:xfrm>
          <a:prstGeom prst="rect">
            <a:avLst/>
          </a:prstGeom>
          <a:noFill/>
        </p:spPr>
        <p:txBody>
          <a:bodyPr wrap="none" rtlCol="0">
            <a:spAutoFit/>
          </a:bodyPr>
          <a:lstStyle/>
          <a:p>
            <a:r>
              <a:rPr lang="en-US" sz="5400" dirty="0"/>
              <a:t>x</a:t>
            </a:r>
          </a:p>
        </p:txBody>
      </p:sp>
      <p:sp>
        <p:nvSpPr>
          <p:cNvPr id="25" name="TextBox 24">
            <a:extLst>
              <a:ext uri="{FF2B5EF4-FFF2-40B4-BE49-F238E27FC236}">
                <a16:creationId xmlns:a16="http://schemas.microsoft.com/office/drawing/2014/main" id="{EEC14CE9-4F04-FE4A-BA64-34535A9FA876}"/>
              </a:ext>
            </a:extLst>
          </p:cNvPr>
          <p:cNvSpPr txBox="1"/>
          <p:nvPr/>
        </p:nvSpPr>
        <p:spPr>
          <a:xfrm>
            <a:off x="274144" y="4364012"/>
            <a:ext cx="6185648" cy="2308324"/>
          </a:xfrm>
          <a:prstGeom prst="rect">
            <a:avLst/>
          </a:prstGeom>
          <a:noFill/>
          <a:ln w="38100">
            <a:noFill/>
          </a:ln>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A/</a:t>
            </a:r>
            <a:r>
              <a:rPr lang="en-US" i="1"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~5-6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sp>
        <p:nvSpPr>
          <p:cNvPr id="26" name="Rectangle 25">
            <a:extLst>
              <a:ext uri="{FF2B5EF4-FFF2-40B4-BE49-F238E27FC236}">
                <a16:creationId xmlns:a16="http://schemas.microsoft.com/office/drawing/2014/main" id="{9952AFDB-4EC6-664E-AE41-91E6C356806D}"/>
              </a:ext>
            </a:extLst>
          </p:cNvPr>
          <p:cNvSpPr/>
          <p:nvPr/>
        </p:nvSpPr>
        <p:spPr>
          <a:xfrm>
            <a:off x="207034" y="5766405"/>
            <a:ext cx="6581955" cy="97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77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22" name="TextBox 21">
            <a:extLst>
              <a:ext uri="{FF2B5EF4-FFF2-40B4-BE49-F238E27FC236}">
                <a16:creationId xmlns:a16="http://schemas.microsoft.com/office/drawing/2014/main" id="{F910F90A-0D04-5040-92B8-4ADECAFA9DC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84ACEC1-A180-5E48-9861-8EDBF132D19B}"/>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a:t>
            </a:fld>
            <a:endParaRPr lang="en-US" sz="1200" dirty="0"/>
          </a:p>
        </p:txBody>
      </p:sp>
    </p:spTree>
    <p:extLst>
      <p:ext uri="{BB962C8B-B14F-4D97-AF65-F5344CB8AC3E}">
        <p14:creationId xmlns:p14="http://schemas.microsoft.com/office/powerpoint/2010/main" val="1934019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sp>
        <p:nvSpPr>
          <p:cNvPr id="4" name="TextBox 3">
            <a:extLst>
              <a:ext uri="{FF2B5EF4-FFF2-40B4-BE49-F238E27FC236}">
                <a16:creationId xmlns:a16="http://schemas.microsoft.com/office/drawing/2014/main" id="{E14A7B1C-FA20-8D4A-9B30-713E3F4C5114}"/>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2F2798D-1040-964A-89E7-94718AB03EE4}"/>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3" name="TextBox 12">
            <a:extLst>
              <a:ext uri="{FF2B5EF4-FFF2-40B4-BE49-F238E27FC236}">
                <a16:creationId xmlns:a16="http://schemas.microsoft.com/office/drawing/2014/main" id="{EDF049A9-41BA-E949-BCDF-43ED84A00054}"/>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6" name="TextBox 15">
            <a:extLst>
              <a:ext uri="{FF2B5EF4-FFF2-40B4-BE49-F238E27FC236}">
                <a16:creationId xmlns:a16="http://schemas.microsoft.com/office/drawing/2014/main" id="{26B14035-2E55-1F49-B149-E40569BFD556}"/>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1" name="TextBox 20">
            <a:extLst>
              <a:ext uri="{FF2B5EF4-FFF2-40B4-BE49-F238E27FC236}">
                <a16:creationId xmlns:a16="http://schemas.microsoft.com/office/drawing/2014/main" id="{A131D5B7-6A23-6445-A937-5D94A8D47EA5}"/>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3" name="TextBox 22">
            <a:extLst>
              <a:ext uri="{FF2B5EF4-FFF2-40B4-BE49-F238E27FC236}">
                <a16:creationId xmlns:a16="http://schemas.microsoft.com/office/drawing/2014/main" id="{F7531AC9-6613-D841-96B8-99E7F26C3D93}"/>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3" name="TextBox 2">
            <a:extLst>
              <a:ext uri="{FF2B5EF4-FFF2-40B4-BE49-F238E27FC236}">
                <a16:creationId xmlns:a16="http://schemas.microsoft.com/office/drawing/2014/main" id="{630A4328-1F9E-354F-936F-A1888F1B8373}"/>
              </a:ext>
            </a:extLst>
          </p:cNvPr>
          <p:cNvSpPr txBox="1"/>
          <p:nvPr/>
        </p:nvSpPr>
        <p:spPr>
          <a:xfrm>
            <a:off x="3128382" y="1831140"/>
            <a:ext cx="484428" cy="923330"/>
          </a:xfrm>
          <a:prstGeom prst="rect">
            <a:avLst/>
          </a:prstGeom>
          <a:noFill/>
        </p:spPr>
        <p:txBody>
          <a:bodyPr wrap="none" rtlCol="0">
            <a:spAutoFit/>
          </a:bodyPr>
          <a:lstStyle/>
          <a:p>
            <a:r>
              <a:rPr lang="en-US" sz="5400" dirty="0"/>
              <a:t>x</a:t>
            </a:r>
          </a:p>
        </p:txBody>
      </p:sp>
      <p:pic>
        <p:nvPicPr>
          <p:cNvPr id="7" name="Picture 6">
            <a:extLst>
              <a:ext uri="{FF2B5EF4-FFF2-40B4-BE49-F238E27FC236}">
                <a16:creationId xmlns:a16="http://schemas.microsoft.com/office/drawing/2014/main" id="{0AE58F1C-9ED8-4B49-BD66-906F0C98D84C}"/>
              </a:ext>
            </a:extLst>
          </p:cNvPr>
          <p:cNvPicPr>
            <a:picLocks noChangeAspect="1"/>
          </p:cNvPicPr>
          <p:nvPr/>
        </p:nvPicPr>
        <p:blipFill>
          <a:blip r:embed="rId3"/>
          <a:stretch>
            <a:fillRect/>
          </a:stretch>
        </p:blipFill>
        <p:spPr>
          <a:xfrm>
            <a:off x="7048500" y="0"/>
            <a:ext cx="5143500" cy="6858000"/>
          </a:xfrm>
          <a:prstGeom prst="rect">
            <a:avLst/>
          </a:prstGeom>
        </p:spPr>
      </p:pic>
      <p:sp>
        <p:nvSpPr>
          <p:cNvPr id="6" name="TextBox 5">
            <a:extLst>
              <a:ext uri="{FF2B5EF4-FFF2-40B4-BE49-F238E27FC236}">
                <a16:creationId xmlns:a16="http://schemas.microsoft.com/office/drawing/2014/main" id="{8EF96496-B221-F842-826A-0525A7DFDAD3}"/>
              </a:ext>
            </a:extLst>
          </p:cNvPr>
          <p:cNvSpPr txBox="1"/>
          <p:nvPr/>
        </p:nvSpPr>
        <p:spPr>
          <a:xfrm>
            <a:off x="274144" y="4364012"/>
            <a:ext cx="6185648" cy="2308324"/>
          </a:xfrm>
          <a:prstGeom prst="rect">
            <a:avLst/>
          </a:prstGeom>
          <a:noFill/>
          <a:ln w="38100">
            <a:noFill/>
          </a:ln>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A/</a:t>
            </a:r>
            <a:r>
              <a:rPr lang="en-US" i="1"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~5-6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Tree>
    <p:extLst>
      <p:ext uri="{BB962C8B-B14F-4D97-AF65-F5344CB8AC3E}">
        <p14:creationId xmlns:p14="http://schemas.microsoft.com/office/powerpoint/2010/main" val="116191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2758146" y="2125012"/>
            <a:ext cx="2533001"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Leaf-level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950678"/>
            <a:ext cx="2678952" cy="2246769"/>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Net photosynthesis and biochemical process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Leaf nitrogen per leaf area</a:t>
            </a:r>
          </a:p>
          <a:p>
            <a:endParaRPr lang="en-US" sz="1600" dirty="0"/>
          </a:p>
          <a:p>
            <a:pPr marL="285750" indent="-285750">
              <a:buFont typeface="Arial" panose="020B0604020202020204" pitchFamily="34" charset="0"/>
              <a:buChar char="•"/>
            </a:pPr>
            <a:r>
              <a:rPr lang="en-US" sz="1600" dirty="0"/>
              <a:t>PNUE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iWUE</a:t>
            </a:r>
            <a:endParaRPr lang="en-US" sz="1600" dirty="0"/>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47028" y="3157195"/>
            <a:ext cx="2679192" cy="1477328"/>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Structural carbon costs to acquire nitrogen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Whole plant biomass, total leaf area</a:t>
            </a:r>
          </a:p>
        </p:txBody>
      </p:sp>
    </p:spTree>
    <p:extLst>
      <p:ext uri="{BB962C8B-B14F-4D97-AF65-F5344CB8AC3E}">
        <p14:creationId xmlns:p14="http://schemas.microsoft.com/office/powerpoint/2010/main" val="1568372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032D7-A8AE-C24D-9A8E-FAD56218A79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Results</a:t>
            </a:r>
          </a:p>
        </p:txBody>
      </p:sp>
      <p:sp>
        <p:nvSpPr>
          <p:cNvPr id="5" name="Text Placeholder 4">
            <a:extLst>
              <a:ext uri="{FF2B5EF4-FFF2-40B4-BE49-F238E27FC236}">
                <a16:creationId xmlns:a16="http://schemas.microsoft.com/office/drawing/2014/main" id="{E199C3C9-B586-7943-BA3F-A09C226E98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DB73A6-FD0C-294F-AE5C-D577EAAAD968}"/>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7441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E3BD58-A505-2743-AE2E-B351E38D8511}"/>
              </a:ext>
            </a:extLst>
          </p:cNvPr>
          <p:cNvPicPr>
            <a:picLocks noChangeAspect="1"/>
          </p:cNvPicPr>
          <p:nvPr/>
        </p:nvPicPr>
        <p:blipFill>
          <a:blip r:embed="rId2"/>
          <a:stretch>
            <a:fillRect/>
          </a:stretch>
        </p:blipFill>
        <p:spPr>
          <a:xfrm>
            <a:off x="838200" y="1925053"/>
            <a:ext cx="10941632" cy="4103112"/>
          </a:xfrm>
          <a:prstGeom prst="rect">
            <a:avLst/>
          </a:prstGeom>
        </p:spPr>
      </p:pic>
      <p:sp>
        <p:nvSpPr>
          <p:cNvPr id="5" name="Rectangle 4">
            <a:extLst>
              <a:ext uri="{FF2B5EF4-FFF2-40B4-BE49-F238E27FC236}">
                <a16:creationId xmlns:a16="http://schemas.microsoft.com/office/drawing/2014/main" id="{14999E64-3BE3-A844-8D36-91D7C8987E63}"/>
              </a:ext>
            </a:extLst>
          </p:cNvPr>
          <p:cNvSpPr/>
          <p:nvPr/>
        </p:nvSpPr>
        <p:spPr>
          <a:xfrm>
            <a:off x="6432349" y="2019300"/>
            <a:ext cx="3746500" cy="344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3D2997-5B62-6540-87F1-926501968DAA}"/>
              </a:ext>
            </a:extLst>
          </p:cNvPr>
          <p:cNvSpPr/>
          <p:nvPr/>
        </p:nvSpPr>
        <p:spPr>
          <a:xfrm>
            <a:off x="1713900" y="2028925"/>
            <a:ext cx="3746500" cy="344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4DF43AC-4A05-8B46-8E2E-09E16E70913A}"/>
              </a:ext>
            </a:extLst>
          </p:cNvPr>
          <p:cNvPicPr>
            <a:picLocks noChangeAspect="1"/>
          </p:cNvPicPr>
          <p:nvPr/>
        </p:nvPicPr>
        <p:blipFill rotWithShape="1">
          <a:blip r:embed="rId2"/>
          <a:srcRect l="58595" t="94107" r="21788" b="1418"/>
          <a:stretch/>
        </p:blipFill>
        <p:spPr>
          <a:xfrm>
            <a:off x="2513932" y="5799164"/>
            <a:ext cx="2146435" cy="183625"/>
          </a:xfrm>
          <a:prstGeom prst="rect">
            <a:avLst/>
          </a:prstGeom>
        </p:spPr>
      </p:pic>
    </p:spTree>
    <p:extLst>
      <p:ext uri="{BB962C8B-B14F-4D97-AF65-F5344CB8AC3E}">
        <p14:creationId xmlns:p14="http://schemas.microsoft.com/office/powerpoint/2010/main" val="37410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8C88-DF57-CF4E-8502-4815099024FF}"/>
              </a:ext>
            </a:extLst>
          </p:cNvPr>
          <p:cNvSpPr>
            <a:spLocks noGrp="1"/>
          </p:cNvSpPr>
          <p:nvPr>
            <p:ph type="title"/>
          </p:nvPr>
        </p:nvSpPr>
        <p:spPr/>
        <p:txBody>
          <a:bodyPr>
            <a:normAutofit fontScale="90000"/>
          </a:bodyPr>
          <a:lstStyle/>
          <a:p>
            <a:r>
              <a:rPr lang="en-US" dirty="0"/>
              <a:t>Soil nitrogen availability generally decreased carbon costs to acquire nitrogen regardless of inoculation status </a:t>
            </a:r>
          </a:p>
        </p:txBody>
      </p:sp>
      <p:pic>
        <p:nvPicPr>
          <p:cNvPr id="5" name="Picture 4">
            <a:extLst>
              <a:ext uri="{FF2B5EF4-FFF2-40B4-BE49-F238E27FC236}">
                <a16:creationId xmlns:a16="http://schemas.microsoft.com/office/drawing/2014/main" id="{580A0FF3-D82A-2F4B-B99F-2DAC12C1068D}"/>
              </a:ext>
            </a:extLst>
          </p:cNvPr>
          <p:cNvPicPr>
            <a:picLocks noChangeAspect="1"/>
          </p:cNvPicPr>
          <p:nvPr/>
        </p:nvPicPr>
        <p:blipFill>
          <a:blip r:embed="rId2"/>
          <a:stretch>
            <a:fillRect/>
          </a:stretch>
        </p:blipFill>
        <p:spPr>
          <a:xfrm>
            <a:off x="838200" y="1925053"/>
            <a:ext cx="10941632" cy="4103112"/>
          </a:xfrm>
          <a:prstGeom prst="rect">
            <a:avLst/>
          </a:prstGeom>
        </p:spPr>
      </p:pic>
      <p:sp>
        <p:nvSpPr>
          <p:cNvPr id="6" name="Rectangle 5">
            <a:extLst>
              <a:ext uri="{FF2B5EF4-FFF2-40B4-BE49-F238E27FC236}">
                <a16:creationId xmlns:a16="http://schemas.microsoft.com/office/drawing/2014/main" id="{02B64293-7324-F547-AA4D-53424BDEDEAA}"/>
              </a:ext>
            </a:extLst>
          </p:cNvPr>
          <p:cNvSpPr/>
          <p:nvPr/>
        </p:nvSpPr>
        <p:spPr>
          <a:xfrm>
            <a:off x="6432349" y="2019300"/>
            <a:ext cx="3746500" cy="344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10BADFD-0DA7-F04B-B040-1EE53A5F51D2}"/>
              </a:ext>
            </a:extLst>
          </p:cNvPr>
          <p:cNvPicPr>
            <a:picLocks noChangeAspect="1"/>
          </p:cNvPicPr>
          <p:nvPr/>
        </p:nvPicPr>
        <p:blipFill rotWithShape="1">
          <a:blip r:embed="rId2"/>
          <a:srcRect l="58595" t="94107" r="21788" b="1418"/>
          <a:stretch/>
        </p:blipFill>
        <p:spPr>
          <a:xfrm>
            <a:off x="2513932" y="5799164"/>
            <a:ext cx="2146435" cy="183625"/>
          </a:xfrm>
          <a:prstGeom prst="rect">
            <a:avLst/>
          </a:prstGeom>
        </p:spPr>
      </p:pic>
    </p:spTree>
    <p:extLst>
      <p:ext uri="{BB962C8B-B14F-4D97-AF65-F5344CB8AC3E}">
        <p14:creationId xmlns:p14="http://schemas.microsoft.com/office/powerpoint/2010/main" val="1842670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8C88-DF57-CF4E-8502-4815099024FF}"/>
              </a:ext>
            </a:extLst>
          </p:cNvPr>
          <p:cNvSpPr>
            <a:spLocks noGrp="1"/>
          </p:cNvSpPr>
          <p:nvPr>
            <p:ph type="title"/>
          </p:nvPr>
        </p:nvSpPr>
        <p:spPr/>
        <p:txBody>
          <a:bodyPr>
            <a:normAutofit fontScale="90000"/>
          </a:bodyPr>
          <a:lstStyle/>
          <a:p>
            <a:r>
              <a:rPr lang="en-US" dirty="0"/>
              <a:t>Inoculation status generally decreased carbon costs to acquire nitrogen, but only under low soil nitrogen…</a:t>
            </a:r>
          </a:p>
        </p:txBody>
      </p:sp>
      <p:pic>
        <p:nvPicPr>
          <p:cNvPr id="10" name="Picture 9">
            <a:extLst>
              <a:ext uri="{FF2B5EF4-FFF2-40B4-BE49-F238E27FC236}">
                <a16:creationId xmlns:a16="http://schemas.microsoft.com/office/drawing/2014/main" id="{27473419-5EBB-B44E-8BDC-B94A20529A2E}"/>
              </a:ext>
            </a:extLst>
          </p:cNvPr>
          <p:cNvPicPr>
            <a:picLocks noChangeAspect="1"/>
          </p:cNvPicPr>
          <p:nvPr/>
        </p:nvPicPr>
        <p:blipFill>
          <a:blip r:embed="rId2"/>
          <a:stretch>
            <a:fillRect/>
          </a:stretch>
        </p:blipFill>
        <p:spPr>
          <a:xfrm>
            <a:off x="838200" y="1925053"/>
            <a:ext cx="10941632" cy="4103112"/>
          </a:xfrm>
          <a:prstGeom prst="rect">
            <a:avLst/>
          </a:prstGeom>
        </p:spPr>
      </p:pic>
      <p:sp>
        <p:nvSpPr>
          <p:cNvPr id="11" name="Rectangle 10">
            <a:extLst>
              <a:ext uri="{FF2B5EF4-FFF2-40B4-BE49-F238E27FC236}">
                <a16:creationId xmlns:a16="http://schemas.microsoft.com/office/drawing/2014/main" id="{78678EAF-757B-2546-BB47-AB6753D1B018}"/>
              </a:ext>
            </a:extLst>
          </p:cNvPr>
          <p:cNvSpPr/>
          <p:nvPr/>
        </p:nvSpPr>
        <p:spPr>
          <a:xfrm>
            <a:off x="6432349" y="2019300"/>
            <a:ext cx="3746500" cy="344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427CF45-7E0A-414C-BB76-80246750DE01}"/>
              </a:ext>
            </a:extLst>
          </p:cNvPr>
          <p:cNvPicPr>
            <a:picLocks noChangeAspect="1"/>
          </p:cNvPicPr>
          <p:nvPr/>
        </p:nvPicPr>
        <p:blipFill rotWithShape="1">
          <a:blip r:embed="rId2"/>
          <a:srcRect l="58595" t="94107" r="21788" b="1418"/>
          <a:stretch/>
        </p:blipFill>
        <p:spPr>
          <a:xfrm>
            <a:off x="2513932" y="5799164"/>
            <a:ext cx="2146435" cy="183625"/>
          </a:xfrm>
          <a:prstGeom prst="rect">
            <a:avLst/>
          </a:prstGeom>
        </p:spPr>
      </p:pic>
    </p:spTree>
    <p:extLst>
      <p:ext uri="{BB962C8B-B14F-4D97-AF65-F5344CB8AC3E}">
        <p14:creationId xmlns:p14="http://schemas.microsoft.com/office/powerpoint/2010/main" val="3179470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8C88-DF57-CF4E-8502-4815099024FF}"/>
              </a:ext>
            </a:extLst>
          </p:cNvPr>
          <p:cNvSpPr>
            <a:spLocks noGrp="1"/>
          </p:cNvSpPr>
          <p:nvPr>
            <p:ph type="title"/>
          </p:nvPr>
        </p:nvSpPr>
        <p:spPr/>
        <p:txBody>
          <a:bodyPr>
            <a:normAutofit/>
          </a:bodyPr>
          <a:lstStyle/>
          <a:p>
            <a:r>
              <a:rPr lang="en-US" dirty="0"/>
              <a:t>… a pattern driven by a shift toward direct uptake at high soil nitrogen</a:t>
            </a:r>
          </a:p>
        </p:txBody>
      </p:sp>
      <p:pic>
        <p:nvPicPr>
          <p:cNvPr id="10" name="Picture 9">
            <a:extLst>
              <a:ext uri="{FF2B5EF4-FFF2-40B4-BE49-F238E27FC236}">
                <a16:creationId xmlns:a16="http://schemas.microsoft.com/office/drawing/2014/main" id="{7958657B-B049-1348-9AE7-C2C5242B543D}"/>
              </a:ext>
            </a:extLst>
          </p:cNvPr>
          <p:cNvPicPr>
            <a:picLocks noChangeAspect="1"/>
          </p:cNvPicPr>
          <p:nvPr/>
        </p:nvPicPr>
        <p:blipFill>
          <a:blip r:embed="rId2"/>
          <a:stretch>
            <a:fillRect/>
          </a:stretch>
        </p:blipFill>
        <p:spPr>
          <a:xfrm>
            <a:off x="838200" y="1925053"/>
            <a:ext cx="10941632" cy="4103112"/>
          </a:xfrm>
          <a:prstGeom prst="rect">
            <a:avLst/>
          </a:prstGeom>
        </p:spPr>
      </p:pic>
      <p:pic>
        <p:nvPicPr>
          <p:cNvPr id="13" name="Picture 12">
            <a:extLst>
              <a:ext uri="{FF2B5EF4-FFF2-40B4-BE49-F238E27FC236}">
                <a16:creationId xmlns:a16="http://schemas.microsoft.com/office/drawing/2014/main" id="{FF9945EF-8139-7C4B-B732-DCDCADBD1E76}"/>
              </a:ext>
            </a:extLst>
          </p:cNvPr>
          <p:cNvPicPr>
            <a:picLocks noChangeAspect="1"/>
          </p:cNvPicPr>
          <p:nvPr/>
        </p:nvPicPr>
        <p:blipFill rotWithShape="1">
          <a:blip r:embed="rId2"/>
          <a:srcRect l="58595" t="94107" r="21788" b="1418"/>
          <a:stretch/>
        </p:blipFill>
        <p:spPr>
          <a:xfrm>
            <a:off x="2513932" y="5799164"/>
            <a:ext cx="2146435" cy="183625"/>
          </a:xfrm>
          <a:prstGeom prst="rect">
            <a:avLst/>
          </a:prstGeom>
        </p:spPr>
      </p:pic>
    </p:spTree>
    <p:extLst>
      <p:ext uri="{BB962C8B-B14F-4D97-AF65-F5344CB8AC3E}">
        <p14:creationId xmlns:p14="http://schemas.microsoft.com/office/powerpoint/2010/main" val="4208210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BEB3-FA7C-D846-B18B-5B61B2699154}"/>
              </a:ext>
            </a:extLst>
          </p:cNvPr>
          <p:cNvSpPr>
            <a:spLocks noGrp="1"/>
          </p:cNvSpPr>
          <p:nvPr>
            <p:ph type="title"/>
          </p:nvPr>
        </p:nvSpPr>
        <p:spPr>
          <a:xfrm>
            <a:off x="838200" y="365125"/>
            <a:ext cx="5942162" cy="1325563"/>
          </a:xfrm>
        </p:spPr>
        <p:txBody>
          <a:bodyPr/>
          <a:lstStyle/>
          <a:p>
            <a:r>
              <a:rPr lang="en-US" dirty="0"/>
              <a:t>Leaf nitrogen allocation</a:t>
            </a:r>
          </a:p>
        </p:txBody>
      </p:sp>
      <p:pic>
        <p:nvPicPr>
          <p:cNvPr id="10" name="Picture 9" descr="Chart, box and whisker chart&#10;&#10;Description automatically generated">
            <a:extLst>
              <a:ext uri="{FF2B5EF4-FFF2-40B4-BE49-F238E27FC236}">
                <a16:creationId xmlns:a16="http://schemas.microsoft.com/office/drawing/2014/main" id="{32CF4137-8FF0-6B4E-BCF1-1AD36DA4B8BF}"/>
              </a:ext>
            </a:extLst>
          </p:cNvPr>
          <p:cNvPicPr>
            <a:picLocks noChangeAspect="1"/>
          </p:cNvPicPr>
          <p:nvPr/>
        </p:nvPicPr>
        <p:blipFill>
          <a:blip r:embed="rId2"/>
          <a:stretch>
            <a:fillRect/>
          </a:stretch>
        </p:blipFill>
        <p:spPr>
          <a:xfrm>
            <a:off x="7466162" y="0"/>
            <a:ext cx="4572000" cy="6858000"/>
          </a:xfrm>
          <a:prstGeom prst="rect">
            <a:avLst/>
          </a:prstGeom>
        </p:spPr>
      </p:pic>
    </p:spTree>
    <p:extLst>
      <p:ext uri="{BB962C8B-B14F-4D97-AF65-F5344CB8AC3E}">
        <p14:creationId xmlns:p14="http://schemas.microsoft.com/office/powerpoint/2010/main" val="82632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37D0-3A2E-CD4B-BF93-11C5AC52D6B5}"/>
              </a:ext>
            </a:extLst>
          </p:cNvPr>
          <p:cNvSpPr>
            <a:spLocks noGrp="1"/>
          </p:cNvSpPr>
          <p:nvPr>
            <p:ph type="title"/>
          </p:nvPr>
        </p:nvSpPr>
        <p:spPr/>
        <p:txBody>
          <a:bodyPr/>
          <a:lstStyle/>
          <a:p>
            <a:r>
              <a:rPr lang="en-US" dirty="0"/>
              <a:t>Leaf photosynthesis</a:t>
            </a:r>
          </a:p>
        </p:txBody>
      </p:sp>
      <p:sp>
        <p:nvSpPr>
          <p:cNvPr id="4" name="Slide Number Placeholder 3">
            <a:extLst>
              <a:ext uri="{FF2B5EF4-FFF2-40B4-BE49-F238E27FC236}">
                <a16:creationId xmlns:a16="http://schemas.microsoft.com/office/drawing/2014/main" id="{057A4419-2F8C-4F45-8D72-F41129F204E9}"/>
              </a:ext>
            </a:extLst>
          </p:cNvPr>
          <p:cNvSpPr>
            <a:spLocks noGrp="1"/>
          </p:cNvSpPr>
          <p:nvPr>
            <p:ph type="sldNum" sz="quarter" idx="12"/>
          </p:nvPr>
        </p:nvSpPr>
        <p:spPr/>
        <p:txBody>
          <a:bodyPr/>
          <a:lstStyle/>
          <a:p>
            <a:endParaRPr lang="en-US" dirty="0"/>
          </a:p>
        </p:txBody>
      </p:sp>
      <p:pic>
        <p:nvPicPr>
          <p:cNvPr id="7" name="Picture 6" descr="Chart, box and whisker chart&#10;&#10;Description automatically generated">
            <a:extLst>
              <a:ext uri="{FF2B5EF4-FFF2-40B4-BE49-F238E27FC236}">
                <a16:creationId xmlns:a16="http://schemas.microsoft.com/office/drawing/2014/main" id="{B1D3F97F-071C-A74A-9A52-7ECCE6A79F37}"/>
              </a:ext>
            </a:extLst>
          </p:cNvPr>
          <p:cNvPicPr>
            <a:picLocks noChangeAspect="1"/>
          </p:cNvPicPr>
          <p:nvPr/>
        </p:nvPicPr>
        <p:blipFill>
          <a:blip r:embed="rId2"/>
          <a:stretch>
            <a:fillRect/>
          </a:stretch>
        </p:blipFill>
        <p:spPr>
          <a:xfrm>
            <a:off x="2867464" y="1765936"/>
            <a:ext cx="6457071" cy="4783015"/>
          </a:xfrm>
          <a:prstGeom prst="rect">
            <a:avLst/>
          </a:prstGeom>
        </p:spPr>
      </p:pic>
    </p:spTree>
    <p:extLst>
      <p:ext uri="{BB962C8B-B14F-4D97-AF65-F5344CB8AC3E}">
        <p14:creationId xmlns:p14="http://schemas.microsoft.com/office/powerpoint/2010/main" val="289193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F301-515D-6948-89F7-4D5B5CD27D23}"/>
              </a:ext>
            </a:extLst>
          </p:cNvPr>
          <p:cNvSpPr>
            <a:spLocks noGrp="1"/>
          </p:cNvSpPr>
          <p:nvPr>
            <p:ph type="title"/>
          </p:nvPr>
        </p:nvSpPr>
        <p:spPr/>
        <p:txBody>
          <a:bodyPr/>
          <a:lstStyle/>
          <a:p>
            <a:r>
              <a:rPr lang="en-US" dirty="0"/>
              <a:t>PNUE/WUE tradeoffs</a:t>
            </a:r>
          </a:p>
        </p:txBody>
      </p:sp>
      <p:sp>
        <p:nvSpPr>
          <p:cNvPr id="4" name="Slide Number Placeholder 3">
            <a:extLst>
              <a:ext uri="{FF2B5EF4-FFF2-40B4-BE49-F238E27FC236}">
                <a16:creationId xmlns:a16="http://schemas.microsoft.com/office/drawing/2014/main" id="{53F12247-7F8C-344E-A99F-1504FF7FE2F4}"/>
              </a:ext>
            </a:extLst>
          </p:cNvPr>
          <p:cNvSpPr>
            <a:spLocks noGrp="1"/>
          </p:cNvSpPr>
          <p:nvPr>
            <p:ph type="sldNum" sz="quarter" idx="12"/>
          </p:nvPr>
        </p:nvSpPr>
        <p:spPr/>
        <p:txBody>
          <a:bodyPr/>
          <a:lstStyle/>
          <a:p>
            <a:endParaRPr lang="en-US" dirty="0"/>
          </a:p>
        </p:txBody>
      </p:sp>
      <p:pic>
        <p:nvPicPr>
          <p:cNvPr id="6" name="Picture 5" descr="Chart, box and whisker chart&#10;&#10;Description automatically generated">
            <a:extLst>
              <a:ext uri="{FF2B5EF4-FFF2-40B4-BE49-F238E27FC236}">
                <a16:creationId xmlns:a16="http://schemas.microsoft.com/office/drawing/2014/main" id="{2C7ADA53-A6A4-1345-9B46-BFF35D3CAB09}"/>
              </a:ext>
            </a:extLst>
          </p:cNvPr>
          <p:cNvPicPr>
            <a:picLocks noChangeAspect="1"/>
          </p:cNvPicPr>
          <p:nvPr/>
        </p:nvPicPr>
        <p:blipFill>
          <a:blip r:embed="rId2"/>
          <a:stretch>
            <a:fillRect/>
          </a:stretch>
        </p:blipFill>
        <p:spPr>
          <a:xfrm>
            <a:off x="2928131" y="1790272"/>
            <a:ext cx="6347753" cy="4702039"/>
          </a:xfrm>
          <a:prstGeom prst="rect">
            <a:avLst/>
          </a:prstGeom>
        </p:spPr>
      </p:pic>
    </p:spTree>
    <p:extLst>
      <p:ext uri="{BB962C8B-B14F-4D97-AF65-F5344CB8AC3E}">
        <p14:creationId xmlns:p14="http://schemas.microsoft.com/office/powerpoint/2010/main" val="1101900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6" name="Rectangle 15">
            <a:extLst>
              <a:ext uri="{FF2B5EF4-FFF2-40B4-BE49-F238E27FC236}">
                <a16:creationId xmlns:a16="http://schemas.microsoft.com/office/drawing/2014/main" id="{18017B8E-38C9-CC45-8DB1-DD08ECF5B45A}"/>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
        <p:nvSpPr>
          <p:cNvPr id="22" name="TextBox 21">
            <a:extLst>
              <a:ext uri="{FF2B5EF4-FFF2-40B4-BE49-F238E27FC236}">
                <a16:creationId xmlns:a16="http://schemas.microsoft.com/office/drawing/2014/main" id="{DFFD3C8C-AA16-DB4C-A45F-9123AEB0C8EC}"/>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051D304-527C-2B42-938D-3D3C1DA19853}"/>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3</a:t>
            </a:fld>
            <a:endParaRPr lang="en-US" sz="1200" dirty="0"/>
          </a:p>
        </p:txBody>
      </p:sp>
    </p:spTree>
    <p:extLst>
      <p:ext uri="{BB962C8B-B14F-4D97-AF65-F5344CB8AC3E}">
        <p14:creationId xmlns:p14="http://schemas.microsoft.com/office/powerpoint/2010/main" val="1070580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C840-5BAE-204C-97E4-9731346683F4}"/>
              </a:ext>
            </a:extLst>
          </p:cNvPr>
          <p:cNvSpPr>
            <a:spLocks noGrp="1"/>
          </p:cNvSpPr>
          <p:nvPr>
            <p:ph type="title"/>
          </p:nvPr>
        </p:nvSpPr>
        <p:spPr/>
        <p:txBody>
          <a:bodyPr>
            <a:normAutofit fontScale="90000"/>
          </a:bodyPr>
          <a:lstStyle/>
          <a:p>
            <a:r>
              <a:rPr lang="en-US" dirty="0"/>
              <a:t>Inoculation status increases total leaf area, but only under low nitrogen. Soil nitrogen generally increases total leaf area </a:t>
            </a:r>
          </a:p>
        </p:txBody>
      </p:sp>
      <p:pic>
        <p:nvPicPr>
          <p:cNvPr id="8" name="Picture 7" descr="Chart, box and whisker chart&#10;&#10;Description automatically generated">
            <a:extLst>
              <a:ext uri="{FF2B5EF4-FFF2-40B4-BE49-F238E27FC236}">
                <a16:creationId xmlns:a16="http://schemas.microsoft.com/office/drawing/2014/main" id="{75971216-AC8D-EB4F-BDEC-CBC4425C7765}"/>
              </a:ext>
            </a:extLst>
          </p:cNvPr>
          <p:cNvPicPr>
            <a:picLocks noChangeAspect="1"/>
          </p:cNvPicPr>
          <p:nvPr/>
        </p:nvPicPr>
        <p:blipFill>
          <a:blip r:embed="rId2"/>
          <a:stretch>
            <a:fillRect/>
          </a:stretch>
        </p:blipFill>
        <p:spPr>
          <a:xfrm>
            <a:off x="3001107" y="1850536"/>
            <a:ext cx="6189786" cy="4642339"/>
          </a:xfrm>
          <a:prstGeom prst="rect">
            <a:avLst/>
          </a:prstGeom>
        </p:spPr>
      </p:pic>
    </p:spTree>
    <p:extLst>
      <p:ext uri="{BB962C8B-B14F-4D97-AF65-F5344CB8AC3E}">
        <p14:creationId xmlns:p14="http://schemas.microsoft.com/office/powerpoint/2010/main" val="469830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F36F-5CF6-AB41-A98E-9321EA3FD3F2}"/>
              </a:ext>
            </a:extLst>
          </p:cNvPr>
          <p:cNvSpPr>
            <a:spLocks noGrp="1"/>
          </p:cNvSpPr>
          <p:nvPr>
            <p:ph type="title"/>
          </p:nvPr>
        </p:nvSpPr>
        <p:spPr/>
        <p:txBody>
          <a:bodyPr/>
          <a:lstStyle/>
          <a:p>
            <a:r>
              <a:rPr lang="en-US" dirty="0" err="1"/>
              <a:t>Rd:Vcmax</a:t>
            </a:r>
            <a:endParaRPr lang="en-US" dirty="0"/>
          </a:p>
        </p:txBody>
      </p:sp>
      <p:pic>
        <p:nvPicPr>
          <p:cNvPr id="9" name="Picture 8">
            <a:extLst>
              <a:ext uri="{FF2B5EF4-FFF2-40B4-BE49-F238E27FC236}">
                <a16:creationId xmlns:a16="http://schemas.microsoft.com/office/drawing/2014/main" id="{1EBFA9D0-6848-154D-89DA-3B713F86D7BA}"/>
              </a:ext>
            </a:extLst>
          </p:cNvPr>
          <p:cNvPicPr>
            <a:picLocks noChangeAspect="1"/>
          </p:cNvPicPr>
          <p:nvPr/>
        </p:nvPicPr>
        <p:blipFill>
          <a:blip r:embed="rId3"/>
          <a:stretch>
            <a:fillRect/>
          </a:stretch>
        </p:blipFill>
        <p:spPr>
          <a:xfrm>
            <a:off x="759070" y="1690688"/>
            <a:ext cx="6096000" cy="4572000"/>
          </a:xfrm>
          <a:prstGeom prst="rect">
            <a:avLst/>
          </a:prstGeom>
        </p:spPr>
      </p:pic>
    </p:spTree>
    <p:extLst>
      <p:ext uri="{BB962C8B-B14F-4D97-AF65-F5344CB8AC3E}">
        <p14:creationId xmlns:p14="http://schemas.microsoft.com/office/powerpoint/2010/main" val="864335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F36F-5CF6-AB41-A98E-9321EA3FD3F2}"/>
              </a:ext>
            </a:extLst>
          </p:cNvPr>
          <p:cNvSpPr>
            <a:spLocks noGrp="1"/>
          </p:cNvSpPr>
          <p:nvPr>
            <p:ph type="title"/>
          </p:nvPr>
        </p:nvSpPr>
        <p:spPr/>
        <p:txBody>
          <a:bodyPr/>
          <a:lstStyle/>
          <a:p>
            <a:r>
              <a:rPr lang="en-US" dirty="0" err="1"/>
              <a:t>Rd:Vcmax</a:t>
            </a:r>
            <a:endParaRPr lang="en-US" dirty="0"/>
          </a:p>
        </p:txBody>
      </p:sp>
      <p:sp>
        <p:nvSpPr>
          <p:cNvPr id="6" name="TextBox 5">
            <a:extLst>
              <a:ext uri="{FF2B5EF4-FFF2-40B4-BE49-F238E27FC236}">
                <a16:creationId xmlns:a16="http://schemas.microsoft.com/office/drawing/2014/main" id="{593E11F8-2A0F-374C-A662-3986C1C77464}"/>
              </a:ext>
            </a:extLst>
          </p:cNvPr>
          <p:cNvSpPr txBox="1"/>
          <p:nvPr/>
        </p:nvSpPr>
        <p:spPr>
          <a:xfrm>
            <a:off x="6944264" y="1751743"/>
            <a:ext cx="4838184"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 unit cost of acquiring and using resources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B1AC97C-DB31-8F4F-A143-704711D4A616}"/>
                  </a:ext>
                </a:extLst>
              </p:cNvPr>
              <p:cNvSpPr txBox="1"/>
              <p:nvPr/>
            </p:nvSpPr>
            <p:spPr>
              <a:xfrm>
                <a:off x="7392837" y="2588074"/>
                <a:ext cx="4257448" cy="541751"/>
              </a:xfrm>
              <a:prstGeom prst="rect">
                <a:avLst/>
              </a:prstGeom>
              <a:noFill/>
            </p:spPr>
            <p:txBody>
              <a:bodyPr wrap="none" rtlCol="0">
                <a:spAutoFit/>
              </a:bodyPr>
              <a:lstStyle/>
              <a:p>
                <a14:m>
                  <m:oMath xmlns:m="http://schemas.openxmlformats.org/officeDocument/2006/math">
                    <m:r>
                      <a:rPr lang="el-GR" b="0" i="1" smtClean="0">
                        <a:latin typeface="Cambria Math" panose="02040503050406030204" pitchFamily="18" charset="0"/>
                      </a:rPr>
                      <m:t>𝛽</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𝑢𝑛𝑖𝑡</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𝑐𝑎𝑟𝑏𝑜𝑥𝑦𝑙𝑎𝑡𝑖𝑜𝑛</m:t>
                        </m:r>
                        <m:r>
                          <a:rPr lang="en-US" b="0" i="1" smtClean="0">
                            <a:latin typeface="Cambria Math" panose="02040503050406030204" pitchFamily="18" charset="0"/>
                          </a:rPr>
                          <m:t>)</m:t>
                        </m:r>
                      </m:num>
                      <m:den>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𝑢𝑛𝑖𝑡</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𝑡𝑟𝑎𝑛𝑠𝑝𝑖𝑟𝑎𝑡𝑖𝑜𝑛</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𝑐𝑚𝑎𝑥</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𝐸</m:t>
                        </m:r>
                      </m:den>
                    </m:f>
                  </m:oMath>
                </a14:m>
                <a:r>
                  <a:rPr lang="en-US" dirty="0">
                    <a:latin typeface="Arial" panose="020B0604020202020204" pitchFamily="34" charset="0"/>
                    <a:cs typeface="Arial" panose="020B0604020202020204" pitchFamily="34" charset="0"/>
                  </a:rPr>
                  <a:t> </a:t>
                </a:r>
              </a:p>
            </p:txBody>
          </p:sp>
        </mc:Choice>
        <mc:Fallback>
          <p:sp>
            <p:nvSpPr>
              <p:cNvPr id="8" name="TextBox 7">
                <a:extLst>
                  <a:ext uri="{FF2B5EF4-FFF2-40B4-BE49-F238E27FC236}">
                    <a16:creationId xmlns:a16="http://schemas.microsoft.com/office/drawing/2014/main" id="{1B1AC97C-DB31-8F4F-A143-704711D4A616}"/>
                  </a:ext>
                </a:extLst>
              </p:cNvPr>
              <p:cNvSpPr txBox="1">
                <a:spLocks noRot="1" noChangeAspect="1" noMove="1" noResize="1" noEditPoints="1" noAdjustHandles="1" noChangeArrowheads="1" noChangeShapeType="1" noTextEdit="1"/>
              </p:cNvSpPr>
              <p:nvPr/>
            </p:nvSpPr>
            <p:spPr>
              <a:xfrm>
                <a:off x="7392837" y="2588074"/>
                <a:ext cx="4257448" cy="541751"/>
              </a:xfrm>
              <a:prstGeom prst="rect">
                <a:avLst/>
              </a:prstGeom>
              <a:blipFill>
                <a:blip r:embed="rId3"/>
                <a:stretch>
                  <a:fillRect l="-595" b="-465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F20A51E-77F4-9B4B-B5AC-A79FF5508C31}"/>
              </a:ext>
            </a:extLst>
          </p:cNvPr>
          <p:cNvPicPr>
            <a:picLocks noChangeAspect="1"/>
          </p:cNvPicPr>
          <p:nvPr/>
        </p:nvPicPr>
        <p:blipFill>
          <a:blip r:embed="rId4"/>
          <a:stretch>
            <a:fillRect/>
          </a:stretch>
        </p:blipFill>
        <p:spPr>
          <a:xfrm>
            <a:off x="759070" y="1690688"/>
            <a:ext cx="6096000" cy="4572000"/>
          </a:xfrm>
          <a:prstGeom prst="rect">
            <a:avLst/>
          </a:prstGeom>
        </p:spPr>
      </p:pic>
    </p:spTree>
    <p:extLst>
      <p:ext uri="{BB962C8B-B14F-4D97-AF65-F5344CB8AC3E}">
        <p14:creationId xmlns:p14="http://schemas.microsoft.com/office/powerpoint/2010/main" val="1771407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F36F-5CF6-AB41-A98E-9321EA3FD3F2}"/>
              </a:ext>
            </a:extLst>
          </p:cNvPr>
          <p:cNvSpPr>
            <a:spLocks noGrp="1"/>
          </p:cNvSpPr>
          <p:nvPr>
            <p:ph type="title"/>
          </p:nvPr>
        </p:nvSpPr>
        <p:spPr/>
        <p:txBody>
          <a:bodyPr/>
          <a:lstStyle/>
          <a:p>
            <a:r>
              <a:rPr lang="en-US" dirty="0" err="1"/>
              <a:t>Rd:Vcmax</a:t>
            </a:r>
            <a:endParaRPr lang="en-US" dirty="0"/>
          </a:p>
        </p:txBody>
      </p:sp>
      <p:sp>
        <p:nvSpPr>
          <p:cNvPr id="6" name="TextBox 5">
            <a:extLst>
              <a:ext uri="{FF2B5EF4-FFF2-40B4-BE49-F238E27FC236}">
                <a16:creationId xmlns:a16="http://schemas.microsoft.com/office/drawing/2014/main" id="{593E11F8-2A0F-374C-A662-3986C1C77464}"/>
              </a:ext>
            </a:extLst>
          </p:cNvPr>
          <p:cNvSpPr txBox="1"/>
          <p:nvPr/>
        </p:nvSpPr>
        <p:spPr>
          <a:xfrm>
            <a:off x="6944264" y="1751743"/>
            <a:ext cx="4838184"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 unit cost of acquiring and using resources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B1AC97C-DB31-8F4F-A143-704711D4A616}"/>
                  </a:ext>
                </a:extLst>
              </p:cNvPr>
              <p:cNvSpPr txBox="1"/>
              <p:nvPr/>
            </p:nvSpPr>
            <p:spPr>
              <a:xfrm>
                <a:off x="7392837" y="2588074"/>
                <a:ext cx="4257448" cy="541751"/>
              </a:xfrm>
              <a:prstGeom prst="rect">
                <a:avLst/>
              </a:prstGeom>
              <a:noFill/>
            </p:spPr>
            <p:txBody>
              <a:bodyPr wrap="none" rtlCol="0">
                <a:spAutoFit/>
              </a:bodyPr>
              <a:lstStyle/>
              <a:p>
                <a14:m>
                  <m:oMath xmlns:m="http://schemas.openxmlformats.org/officeDocument/2006/math">
                    <m:r>
                      <a:rPr lang="el-GR" b="0" i="1" smtClean="0">
                        <a:latin typeface="Cambria Math" panose="02040503050406030204" pitchFamily="18" charset="0"/>
                      </a:rPr>
                      <m:t>𝛽</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𝑢𝑛𝑖𝑡</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𝑐𝑎𝑟𝑏𝑜𝑥𝑦𝑙𝑎𝑡𝑖𝑜𝑛</m:t>
                        </m:r>
                        <m:r>
                          <a:rPr lang="en-US" b="0" i="1" smtClean="0">
                            <a:latin typeface="Cambria Math" panose="02040503050406030204" pitchFamily="18" charset="0"/>
                          </a:rPr>
                          <m:t>)</m:t>
                        </m:r>
                      </m:num>
                      <m:den>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𝑢𝑛𝑖𝑡</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𝑡𝑟𝑎𝑛𝑠𝑝𝑖𝑟𝑎𝑡𝑖𝑜𝑛</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𝑐𝑚𝑎𝑥</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𝐸</m:t>
                        </m:r>
                      </m:den>
                    </m:f>
                  </m:oMath>
                </a14:m>
                <a:r>
                  <a:rPr lang="en-US" dirty="0">
                    <a:latin typeface="Arial" panose="020B0604020202020204" pitchFamily="34" charset="0"/>
                    <a:cs typeface="Arial" panose="020B0604020202020204" pitchFamily="34" charset="0"/>
                  </a:rPr>
                  <a:t> </a:t>
                </a:r>
              </a:p>
            </p:txBody>
          </p:sp>
        </mc:Choice>
        <mc:Fallback>
          <p:sp>
            <p:nvSpPr>
              <p:cNvPr id="8" name="TextBox 7">
                <a:extLst>
                  <a:ext uri="{FF2B5EF4-FFF2-40B4-BE49-F238E27FC236}">
                    <a16:creationId xmlns:a16="http://schemas.microsoft.com/office/drawing/2014/main" id="{1B1AC97C-DB31-8F4F-A143-704711D4A616}"/>
                  </a:ext>
                </a:extLst>
              </p:cNvPr>
              <p:cNvSpPr txBox="1">
                <a:spLocks noRot="1" noChangeAspect="1" noMove="1" noResize="1" noEditPoints="1" noAdjustHandles="1" noChangeArrowheads="1" noChangeShapeType="1" noTextEdit="1"/>
              </p:cNvSpPr>
              <p:nvPr/>
            </p:nvSpPr>
            <p:spPr>
              <a:xfrm>
                <a:off x="7392837" y="2588074"/>
                <a:ext cx="4257448" cy="541751"/>
              </a:xfrm>
              <a:prstGeom prst="rect">
                <a:avLst/>
              </a:prstGeom>
              <a:blipFill>
                <a:blip r:embed="rId3"/>
                <a:stretch>
                  <a:fillRect l="-595" b="-465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8F4646C-340D-9443-8266-C90CBAB5639A}"/>
              </a:ext>
            </a:extLst>
          </p:cNvPr>
          <p:cNvSpPr txBox="1"/>
          <p:nvPr/>
        </p:nvSpPr>
        <p:spPr>
          <a:xfrm>
            <a:off x="6944264" y="3596825"/>
            <a:ext cx="486543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If we assume a is constant across treatments: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2EE001E-BABC-964E-AA05-853826D63B6A}"/>
                  </a:ext>
                </a:extLst>
              </p:cNvPr>
              <p:cNvSpPr txBox="1"/>
              <p:nvPr/>
            </p:nvSpPr>
            <p:spPr>
              <a:xfrm>
                <a:off x="7392837" y="4433157"/>
                <a:ext cx="1601977" cy="6090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𝛽</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𝑐𝑚𝑎𝑥</m:t>
                              </m:r>
                            </m:sub>
                          </m:sSub>
                        </m:num>
                        <m:den>
                          <m:r>
                            <a:rPr lang="en-US" b="0" i="1" smtClean="0">
                              <a:latin typeface="Cambria Math" panose="02040503050406030204" pitchFamily="18" charset="0"/>
                            </a:rPr>
                            <m:t>1</m:t>
                          </m:r>
                        </m:den>
                      </m:f>
                    </m:oMath>
                  </m:oMathPara>
                </a14:m>
                <a:endParaRPr lang="en-US" dirty="0">
                  <a:latin typeface="Arial" panose="020B0604020202020204" pitchFamily="34" charset="0"/>
                  <a:cs typeface="Arial" panose="020B0604020202020204" pitchFamily="34" charset="0"/>
                </a:endParaRPr>
              </a:p>
            </p:txBody>
          </p:sp>
        </mc:Choice>
        <mc:Fallback>
          <p:sp>
            <p:nvSpPr>
              <p:cNvPr id="7" name="TextBox 6">
                <a:extLst>
                  <a:ext uri="{FF2B5EF4-FFF2-40B4-BE49-F238E27FC236}">
                    <a16:creationId xmlns:a16="http://schemas.microsoft.com/office/drawing/2014/main" id="{C2EE001E-BABC-964E-AA05-853826D63B6A}"/>
                  </a:ext>
                </a:extLst>
              </p:cNvPr>
              <p:cNvSpPr txBox="1">
                <a:spLocks noRot="1" noChangeAspect="1" noMove="1" noResize="1" noEditPoints="1" noAdjustHandles="1" noChangeArrowheads="1" noChangeShapeType="1" noTextEdit="1"/>
              </p:cNvSpPr>
              <p:nvPr/>
            </p:nvSpPr>
            <p:spPr>
              <a:xfrm>
                <a:off x="7392837" y="4433157"/>
                <a:ext cx="1601977" cy="609077"/>
              </a:xfrm>
              <a:prstGeom prst="rect">
                <a:avLst/>
              </a:prstGeom>
              <a:blipFill>
                <a:blip r:embed="rId4"/>
                <a:stretch>
                  <a:fillRect b="-408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5080F5FB-2061-5B4B-A0BC-0612F29A75A3}"/>
              </a:ext>
            </a:extLst>
          </p:cNvPr>
          <p:cNvPicPr>
            <a:picLocks noChangeAspect="1"/>
          </p:cNvPicPr>
          <p:nvPr/>
        </p:nvPicPr>
        <p:blipFill>
          <a:blip r:embed="rId5"/>
          <a:stretch>
            <a:fillRect/>
          </a:stretch>
        </p:blipFill>
        <p:spPr>
          <a:xfrm>
            <a:off x="759070" y="1690688"/>
            <a:ext cx="6096000" cy="4572000"/>
          </a:xfrm>
          <a:prstGeom prst="rect">
            <a:avLst/>
          </a:prstGeom>
        </p:spPr>
      </p:pic>
    </p:spTree>
    <p:extLst>
      <p:ext uri="{BB962C8B-B14F-4D97-AF65-F5344CB8AC3E}">
        <p14:creationId xmlns:p14="http://schemas.microsoft.com/office/powerpoint/2010/main" val="4059713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C3EB-0CD9-A949-B6C4-85CDEF725A0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1860629C-F1A3-B943-B975-89165720D344}"/>
              </a:ext>
            </a:extLst>
          </p:cNvPr>
          <p:cNvSpPr>
            <a:spLocks noGrp="1"/>
          </p:cNvSpPr>
          <p:nvPr>
            <p:ph idx="1"/>
          </p:nvPr>
        </p:nvSpPr>
        <p:spPr/>
        <p:txBody>
          <a:bodyPr/>
          <a:lstStyle/>
          <a:p>
            <a:r>
              <a:rPr lang="en-US" dirty="0"/>
              <a:t>Bootstrap </a:t>
            </a:r>
            <a:r>
              <a:rPr lang="en-US" dirty="0" err="1"/>
              <a:t>Rd:Vcmax</a:t>
            </a:r>
            <a:r>
              <a:rPr lang="en-US" dirty="0"/>
              <a:t> values into P-model to construct model-data comparison?</a:t>
            </a:r>
          </a:p>
          <a:p>
            <a:endParaRPr lang="en-US" dirty="0"/>
          </a:p>
          <a:p>
            <a:r>
              <a:rPr lang="en-US" dirty="0"/>
              <a:t>At what point do nitrogen-fixing species shift from nitrogen fixation to direct uptake? Is this in agreement with Earth system models?</a:t>
            </a:r>
          </a:p>
          <a:p>
            <a:endParaRPr lang="en-US" dirty="0"/>
          </a:p>
          <a:p>
            <a:pPr lvl="1"/>
            <a:r>
              <a:rPr lang="en-US" dirty="0"/>
              <a:t>Upcoming CO</a:t>
            </a:r>
            <a:r>
              <a:rPr lang="en-US" baseline="-25000" dirty="0"/>
              <a:t>2</a:t>
            </a:r>
            <a:r>
              <a:rPr lang="en-US" dirty="0"/>
              <a:t> experiment with 9 soil nitrogen treatments will help tease this threshold apart</a:t>
            </a:r>
          </a:p>
        </p:txBody>
      </p:sp>
      <p:sp>
        <p:nvSpPr>
          <p:cNvPr id="5" name="TextBox 4">
            <a:extLst>
              <a:ext uri="{FF2B5EF4-FFF2-40B4-BE49-F238E27FC236}">
                <a16:creationId xmlns:a16="http://schemas.microsoft.com/office/drawing/2014/main" id="{D69398FD-987C-DD41-BD42-8A799FC2716A}"/>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34</a:t>
            </a:fld>
            <a:endParaRPr lang="en-US" sz="1200" dirty="0"/>
          </a:p>
        </p:txBody>
      </p:sp>
    </p:spTree>
    <p:extLst>
      <p:ext uri="{BB962C8B-B14F-4D97-AF65-F5344CB8AC3E}">
        <p14:creationId xmlns:p14="http://schemas.microsoft.com/office/powerpoint/2010/main" val="213641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A2A637A-D108-E047-8070-ED64BD3CCA1A}"/>
              </a:ext>
            </a:extLst>
          </p:cNvPr>
          <p:cNvCxnSpPr>
            <a:cxnSpLocks/>
          </p:cNvCxnSpPr>
          <p:nvPr/>
        </p:nvCxnSpPr>
        <p:spPr>
          <a:xfrm>
            <a:off x="5346716" y="4029345"/>
            <a:ext cx="0" cy="15515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2EE25-8F52-3B42-A1C3-6EDC2231AC6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71530ED-8C53-FD42-AF1C-346BF2B12024}"/>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4</a:t>
            </a:fld>
            <a:endParaRPr lang="en-US" sz="1200" dirty="0"/>
          </a:p>
        </p:txBody>
      </p:sp>
      <p:sp>
        <p:nvSpPr>
          <p:cNvPr id="24" name="Rectangle 23">
            <a:extLst>
              <a:ext uri="{FF2B5EF4-FFF2-40B4-BE49-F238E27FC236}">
                <a16:creationId xmlns:a16="http://schemas.microsoft.com/office/drawing/2014/main" id="{B5788F52-DE61-834D-9A07-F230C8A1CE2F}"/>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Tree>
    <p:extLst>
      <p:ext uri="{BB962C8B-B14F-4D97-AF65-F5344CB8AC3E}">
        <p14:creationId xmlns:p14="http://schemas.microsoft.com/office/powerpoint/2010/main" val="226316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cxnSp>
        <p:nvCxnSpPr>
          <p:cNvPr id="7" name="Straight Arrow Connector 6">
            <a:extLst>
              <a:ext uri="{FF2B5EF4-FFF2-40B4-BE49-F238E27FC236}">
                <a16:creationId xmlns:a16="http://schemas.microsoft.com/office/drawing/2014/main" id="{937C90CD-2A3B-D34C-B9C9-C379152E0CB3}"/>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DAE1B3-5015-CE4E-B815-1AFE158CA9A6}"/>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C058759-59BA-5D4B-86D1-0B1AE9144412}"/>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5</a:t>
            </a:fld>
            <a:endParaRPr lang="en-US" sz="1200" dirty="0"/>
          </a:p>
        </p:txBody>
      </p:sp>
      <p:cxnSp>
        <p:nvCxnSpPr>
          <p:cNvPr id="23" name="Straight Arrow Connector 22">
            <a:extLst>
              <a:ext uri="{FF2B5EF4-FFF2-40B4-BE49-F238E27FC236}">
                <a16:creationId xmlns:a16="http://schemas.microsoft.com/office/drawing/2014/main" id="{0F023665-01AD-0F4C-B370-B7CDD6B60FF5}"/>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44CE0C0-AA6D-D849-9679-4D03A104B0A3}"/>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Tree>
    <p:extLst>
      <p:ext uri="{BB962C8B-B14F-4D97-AF65-F5344CB8AC3E}">
        <p14:creationId xmlns:p14="http://schemas.microsoft.com/office/powerpoint/2010/main" val="2561473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92D6AB-DF22-B149-B619-4A2510B0E8BF}"/>
              </a:ext>
            </a:extLst>
          </p:cNvPr>
          <p:cNvSpPr txBox="1"/>
          <p:nvPr/>
        </p:nvSpPr>
        <p:spPr>
          <a:xfrm>
            <a:off x="565025" y="2879985"/>
            <a:ext cx="2438527" cy="1323439"/>
          </a:xfrm>
          <a:prstGeom prst="rect">
            <a:avLst/>
          </a:prstGeom>
          <a:noFill/>
          <a:ln w="38100">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There are inherent </a:t>
            </a:r>
            <a:r>
              <a:rPr lang="en-US" sz="2000" b="1" dirty="0">
                <a:solidFill>
                  <a:schemeClr val="accent1"/>
                </a:solidFill>
                <a:latin typeface="Arial" panose="020B0604020202020204" pitchFamily="34" charset="0"/>
                <a:cs typeface="Arial" panose="020B0604020202020204" pitchFamily="34" charset="0"/>
              </a:rPr>
              <a:t>carbon costs </a:t>
            </a:r>
            <a:r>
              <a:rPr lang="en-US" sz="2000" b="1" dirty="0">
                <a:latin typeface="Arial" panose="020B0604020202020204" pitchFamily="34" charset="0"/>
                <a:cs typeface="Arial" panose="020B0604020202020204" pitchFamily="34" charset="0"/>
              </a:rPr>
              <a:t>associated with acquiring </a:t>
            </a:r>
            <a:r>
              <a:rPr lang="en-US" sz="2000" b="1" dirty="0">
                <a:solidFill>
                  <a:schemeClr val="accent2"/>
                </a:solidFill>
                <a:latin typeface="Arial" panose="020B0604020202020204" pitchFamily="34" charset="0"/>
                <a:cs typeface="Arial" panose="020B0604020202020204" pitchFamily="34" charset="0"/>
              </a:rPr>
              <a:t>nitrogen</a:t>
            </a:r>
          </a:p>
        </p:txBody>
      </p:sp>
      <p:sp>
        <p:nvSpPr>
          <p:cNvPr id="22" name="TextBox 21">
            <a:extLst>
              <a:ext uri="{FF2B5EF4-FFF2-40B4-BE49-F238E27FC236}">
                <a16:creationId xmlns:a16="http://schemas.microsoft.com/office/drawing/2014/main" id="{24BF676F-3676-0644-A1AB-F440960FF0F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F52DD07-4142-4D4E-B92F-5C3CE35B1F69}"/>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6</a:t>
            </a:fld>
            <a:endParaRPr lang="en-US" sz="1200" dirty="0"/>
          </a:p>
        </p:txBody>
      </p:sp>
      <p:cxnSp>
        <p:nvCxnSpPr>
          <p:cNvPr id="23" name="Straight Arrow Connector 22">
            <a:extLst>
              <a:ext uri="{FF2B5EF4-FFF2-40B4-BE49-F238E27FC236}">
                <a16:creationId xmlns:a16="http://schemas.microsoft.com/office/drawing/2014/main" id="{4A2230A0-226E-004B-92F3-7902510B8B12}"/>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9E6D82-667C-B745-8D6B-CBC3E0C1D046}"/>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69B6E18-7F2D-6347-8CFB-F321F58BB9C2}"/>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Tree>
    <p:extLst>
      <p:ext uri="{BB962C8B-B14F-4D97-AF65-F5344CB8AC3E}">
        <p14:creationId xmlns:p14="http://schemas.microsoft.com/office/powerpoint/2010/main" val="1102266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a:xfrm>
            <a:off x="838199" y="365125"/>
            <a:ext cx="10888133" cy="1325563"/>
          </a:xfrm>
        </p:spPr>
        <p:txBody>
          <a:bodyPr>
            <a:normAutofit/>
          </a:bodyPr>
          <a:lstStyle/>
          <a:p>
            <a:r>
              <a:rPr lang="en-US" sz="2800" b="1" dirty="0">
                <a:latin typeface="Arial" panose="020B0604020202020204" pitchFamily="34" charset="0"/>
                <a:cs typeface="Arial" panose="020B0604020202020204" pitchFamily="34" charset="0"/>
              </a:rPr>
              <a:t>Soil nitrogen availability may decrease carbon costs to acquire nitrogen as a function of increased per-root nitrogen uptake</a:t>
            </a:r>
          </a:p>
        </p:txBody>
      </p:sp>
      <p:sp>
        <p:nvSpPr>
          <p:cNvPr id="22" name="TextBox 21">
            <a:extLst>
              <a:ext uri="{FF2B5EF4-FFF2-40B4-BE49-F238E27FC236}">
                <a16:creationId xmlns:a16="http://schemas.microsoft.com/office/drawing/2014/main" id="{668E3FC8-5BA3-D744-A062-22A6905C6651}"/>
              </a:ext>
            </a:extLst>
          </p:cNvPr>
          <p:cNvSpPr txBox="1"/>
          <p:nvPr/>
        </p:nvSpPr>
        <p:spPr>
          <a:xfrm>
            <a:off x="9017390" y="6581003"/>
            <a:ext cx="321434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pic>
        <p:nvPicPr>
          <p:cNvPr id="5" name="Picture 4" descr="Chart, line chart&#10;&#10;Description automatically generated">
            <a:extLst>
              <a:ext uri="{FF2B5EF4-FFF2-40B4-BE49-F238E27FC236}">
                <a16:creationId xmlns:a16="http://schemas.microsoft.com/office/drawing/2014/main" id="{AAA9A684-00B2-B14F-AC00-6C6077FF1AA8}"/>
              </a:ext>
            </a:extLst>
          </p:cNvPr>
          <p:cNvPicPr>
            <a:picLocks noChangeAspect="1"/>
          </p:cNvPicPr>
          <p:nvPr/>
        </p:nvPicPr>
        <p:blipFill>
          <a:blip r:embed="rId3"/>
          <a:stretch>
            <a:fillRect/>
          </a:stretch>
        </p:blipFill>
        <p:spPr>
          <a:xfrm>
            <a:off x="1193863" y="1909669"/>
            <a:ext cx="10176804" cy="4452352"/>
          </a:xfrm>
          <a:prstGeom prst="rect">
            <a:avLst/>
          </a:prstGeom>
        </p:spPr>
      </p:pic>
    </p:spTree>
    <p:extLst>
      <p:ext uri="{BB962C8B-B14F-4D97-AF65-F5344CB8AC3E}">
        <p14:creationId xmlns:p14="http://schemas.microsoft.com/office/powerpoint/2010/main" val="3886130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8</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
        <p:nvSpPr>
          <p:cNvPr id="13" name="Rectangle 12">
            <a:extLst>
              <a:ext uri="{FF2B5EF4-FFF2-40B4-BE49-F238E27FC236}">
                <a16:creationId xmlns:a16="http://schemas.microsoft.com/office/drawing/2014/main" id="{0D4B90CE-ADA3-F845-A9ED-DB0DF7447AE6}"/>
              </a:ext>
            </a:extLst>
          </p:cNvPr>
          <p:cNvSpPr/>
          <p:nvPr/>
        </p:nvSpPr>
        <p:spPr>
          <a:xfrm>
            <a:off x="3040380" y="1908810"/>
            <a:ext cx="5349240" cy="435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11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9</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sp>
        <p:nvSpPr>
          <p:cNvPr id="13" name="Rectangle 12">
            <a:extLst>
              <a:ext uri="{FF2B5EF4-FFF2-40B4-BE49-F238E27FC236}">
                <a16:creationId xmlns:a16="http://schemas.microsoft.com/office/drawing/2014/main" id="{0D4B90CE-ADA3-F845-A9ED-DB0DF7447AE6}"/>
              </a:ext>
            </a:extLst>
          </p:cNvPr>
          <p:cNvSpPr/>
          <p:nvPr/>
        </p:nvSpPr>
        <p:spPr>
          <a:xfrm>
            <a:off x="3031833" y="1900264"/>
            <a:ext cx="5419957" cy="435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Tree>
    <p:extLst>
      <p:ext uri="{BB962C8B-B14F-4D97-AF65-F5344CB8AC3E}">
        <p14:creationId xmlns:p14="http://schemas.microsoft.com/office/powerpoint/2010/main" val="322883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1221</TotalTime>
  <Words>2074</Words>
  <Application>Microsoft Macintosh PowerPoint</Application>
  <PresentationFormat>Widescreen</PresentationFormat>
  <Paragraphs>248</Paragraphs>
  <Slides>34</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Inoculation status and soil nitrogen fertilization modifies carbon costs to acquire nitrogen in Glycine max L.: implications for water-nitrogen economics and nutrient allocation strategies in nitrogen-fixing species</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Soil nitrogen availability may decrease carbon costs to acquire nitrogen as a function of increased per-root nitrogen uptake</vt:lpstr>
      <vt:lpstr>However, effects of soil nitrogen availability on carbon costs to acquire nitrogen may be context dependent on species nitrogen acquisition strategy</vt:lpstr>
      <vt:lpstr>However, effects of soil nitrogen availability on carbon costs to acquire nitrogen may be context dependent on species nitrogen acquisition strategy</vt:lpstr>
      <vt:lpstr>However, effects of soil nitrogen availability on carbon costs to acquire nitrogen may be context dependent on species nitrogen acquisition strategy</vt:lpstr>
      <vt:lpstr>Increasing soil nitrogen availability should reduce nitrogen acquisition via nitrogen fixation due to a shift toward direct uptake</vt:lpstr>
      <vt:lpstr>Shifts in carbon costs to acquire nitrogen may result in alterations in plant nutrient allocation strategies</vt:lpstr>
      <vt:lpstr>Shifts in carbon costs to acquire nitrogen may result in alterations in plant nutrient allocation strategies</vt:lpstr>
      <vt:lpstr>Research Questions</vt:lpstr>
      <vt:lpstr>Research Questions</vt:lpstr>
      <vt:lpstr>Research Questions</vt:lpstr>
      <vt:lpstr>Experimental setup</vt:lpstr>
      <vt:lpstr>Experimental setup</vt:lpstr>
      <vt:lpstr>Experimental setup</vt:lpstr>
      <vt:lpstr>Experimental setup</vt:lpstr>
      <vt:lpstr>Plant measurements</vt:lpstr>
      <vt:lpstr>Results</vt:lpstr>
      <vt:lpstr>PowerPoint Presentation</vt:lpstr>
      <vt:lpstr>Soil nitrogen availability generally decreased carbon costs to acquire nitrogen regardless of inoculation status </vt:lpstr>
      <vt:lpstr>Inoculation status generally decreased carbon costs to acquire nitrogen, but only under low soil nitrogen…</vt:lpstr>
      <vt:lpstr>… a pattern driven by a shift toward direct uptake at high soil nitrogen</vt:lpstr>
      <vt:lpstr>Leaf nitrogen allocation</vt:lpstr>
      <vt:lpstr>Leaf photosynthesis</vt:lpstr>
      <vt:lpstr>PNUE/WUE tradeoffs</vt:lpstr>
      <vt:lpstr>Inoculation status increases total leaf area, but only under low nitrogen. Soil nitrogen generally increases total leaf area </vt:lpstr>
      <vt:lpstr>Rd:Vcmax</vt:lpstr>
      <vt:lpstr>Rd:Vcmax</vt:lpstr>
      <vt:lpstr>Rd:Vcmax</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 costs to acquire nitrogen are determined by interactions between nitrogen availability and light availability in two species with different acquisition strategies</dc:title>
  <dc:creator>Perkowski, Evan A</dc:creator>
  <cp:lastModifiedBy>Perkowski, Evan A</cp:lastModifiedBy>
  <cp:revision>57</cp:revision>
  <dcterms:created xsi:type="dcterms:W3CDTF">2021-07-06T15:14:21Z</dcterms:created>
  <dcterms:modified xsi:type="dcterms:W3CDTF">2022-04-04T16:35:39Z</dcterms:modified>
</cp:coreProperties>
</file>